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971" r:id="rId2"/>
  </p:sldMasterIdLst>
  <p:notesMasterIdLst>
    <p:notesMasterId r:id="rId124"/>
  </p:notesMasterIdLst>
  <p:sldIdLst>
    <p:sldId id="335" r:id="rId3"/>
    <p:sldId id="946" r:id="rId4"/>
    <p:sldId id="999" r:id="rId5"/>
    <p:sldId id="948" r:id="rId6"/>
    <p:sldId id="949" r:id="rId7"/>
    <p:sldId id="950" r:id="rId8"/>
    <p:sldId id="951" r:id="rId9"/>
    <p:sldId id="952" r:id="rId10"/>
    <p:sldId id="1000" r:id="rId11"/>
    <p:sldId id="953" r:id="rId12"/>
    <p:sldId id="1001" r:id="rId13"/>
    <p:sldId id="1002" r:id="rId14"/>
    <p:sldId id="1003" r:id="rId15"/>
    <p:sldId id="1004" r:id="rId16"/>
    <p:sldId id="954" r:id="rId17"/>
    <p:sldId id="955" r:id="rId18"/>
    <p:sldId id="956" r:id="rId19"/>
    <p:sldId id="1005" r:id="rId20"/>
    <p:sldId id="957" r:id="rId21"/>
    <p:sldId id="1006" r:id="rId22"/>
    <p:sldId id="1007" r:id="rId23"/>
    <p:sldId id="958" r:id="rId24"/>
    <p:sldId id="959" r:id="rId25"/>
    <p:sldId id="1008" r:id="rId26"/>
    <p:sldId id="960" r:id="rId27"/>
    <p:sldId id="1009" r:id="rId28"/>
    <p:sldId id="961" r:id="rId29"/>
    <p:sldId id="1010" r:id="rId30"/>
    <p:sldId id="962" r:id="rId31"/>
    <p:sldId id="963" r:id="rId32"/>
    <p:sldId id="964" r:id="rId33"/>
    <p:sldId id="1011" r:id="rId34"/>
    <p:sldId id="965" r:id="rId35"/>
    <p:sldId id="966" r:id="rId36"/>
    <p:sldId id="967" r:id="rId37"/>
    <p:sldId id="1012" r:id="rId38"/>
    <p:sldId id="1013" r:id="rId39"/>
    <p:sldId id="1014" r:id="rId40"/>
    <p:sldId id="968" r:id="rId41"/>
    <p:sldId id="969" r:id="rId42"/>
    <p:sldId id="970" r:id="rId43"/>
    <p:sldId id="1015" r:id="rId44"/>
    <p:sldId id="1016" r:id="rId45"/>
    <p:sldId id="971" r:id="rId46"/>
    <p:sldId id="1017" r:id="rId47"/>
    <p:sldId id="972" r:id="rId48"/>
    <p:sldId id="1018" r:id="rId49"/>
    <p:sldId id="1019" r:id="rId50"/>
    <p:sldId id="1020" r:id="rId51"/>
    <p:sldId id="973" r:id="rId52"/>
    <p:sldId id="1021" r:id="rId53"/>
    <p:sldId id="1022" r:id="rId54"/>
    <p:sldId id="974" r:id="rId55"/>
    <p:sldId id="1023" r:id="rId56"/>
    <p:sldId id="1024" r:id="rId57"/>
    <p:sldId id="1025" r:id="rId58"/>
    <p:sldId id="1026" r:id="rId59"/>
    <p:sldId id="1027" r:id="rId60"/>
    <p:sldId id="1028" r:id="rId61"/>
    <p:sldId id="1029" r:id="rId62"/>
    <p:sldId id="1030" r:id="rId63"/>
    <p:sldId id="1031" r:id="rId64"/>
    <p:sldId id="977" r:id="rId65"/>
    <p:sldId id="978" r:id="rId66"/>
    <p:sldId id="980" r:id="rId67"/>
    <p:sldId id="979" r:id="rId68"/>
    <p:sldId id="981" r:id="rId69"/>
    <p:sldId id="982" r:id="rId70"/>
    <p:sldId id="998" r:id="rId71"/>
    <p:sldId id="983" r:id="rId72"/>
    <p:sldId id="984" r:id="rId73"/>
    <p:sldId id="985" r:id="rId74"/>
    <p:sldId id="986" r:id="rId75"/>
    <p:sldId id="987" r:id="rId76"/>
    <p:sldId id="988" r:id="rId77"/>
    <p:sldId id="989" r:id="rId78"/>
    <p:sldId id="990" r:id="rId79"/>
    <p:sldId id="991" r:id="rId80"/>
    <p:sldId id="992" r:id="rId81"/>
    <p:sldId id="993" r:id="rId82"/>
    <p:sldId id="994" r:id="rId83"/>
    <p:sldId id="995" r:id="rId84"/>
    <p:sldId id="996" r:id="rId85"/>
    <p:sldId id="997" r:id="rId86"/>
    <p:sldId id="1035" r:id="rId87"/>
    <p:sldId id="1036" r:id="rId88"/>
    <p:sldId id="1037" r:id="rId89"/>
    <p:sldId id="1038" r:id="rId90"/>
    <p:sldId id="1039" r:id="rId91"/>
    <p:sldId id="1040" r:id="rId92"/>
    <p:sldId id="1041" r:id="rId93"/>
    <p:sldId id="1042" r:id="rId94"/>
    <p:sldId id="1043" r:id="rId95"/>
    <p:sldId id="1044" r:id="rId96"/>
    <p:sldId id="1045" r:id="rId97"/>
    <p:sldId id="1046" r:id="rId98"/>
    <p:sldId id="1047" r:id="rId99"/>
    <p:sldId id="1048" r:id="rId100"/>
    <p:sldId id="1049" r:id="rId101"/>
    <p:sldId id="1050" r:id="rId102"/>
    <p:sldId id="1051" r:id="rId103"/>
    <p:sldId id="1052" r:id="rId104"/>
    <p:sldId id="1053" r:id="rId105"/>
    <p:sldId id="1054" r:id="rId106"/>
    <p:sldId id="1055" r:id="rId107"/>
    <p:sldId id="1056" r:id="rId108"/>
    <p:sldId id="1057" r:id="rId109"/>
    <p:sldId id="1058" r:id="rId110"/>
    <p:sldId id="1059" r:id="rId111"/>
    <p:sldId id="1060" r:id="rId112"/>
    <p:sldId id="1061" r:id="rId113"/>
    <p:sldId id="1062" r:id="rId114"/>
    <p:sldId id="1066" r:id="rId115"/>
    <p:sldId id="1067" r:id="rId116"/>
    <p:sldId id="1068" r:id="rId117"/>
    <p:sldId id="1069" r:id="rId118"/>
    <p:sldId id="1077" r:id="rId119"/>
    <p:sldId id="1078" r:id="rId120"/>
    <p:sldId id="1080" r:id="rId121"/>
    <p:sldId id="1081" r:id="rId122"/>
    <p:sldId id="884" r:id="rId123"/>
  </p:sldIdLst>
  <p:sldSz cx="9144000" cy="6858000" type="screen4x3"/>
  <p:notesSz cx="9144000" cy="6858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500" b="1" kern="1200">
        <a:solidFill>
          <a:srgbClr val="000066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00FF"/>
    <a:srgbClr val="97FFFF"/>
    <a:srgbClr val="6600CC"/>
    <a:srgbClr val="A50021"/>
    <a:srgbClr val="133984"/>
    <a:srgbClr val="000066"/>
    <a:srgbClr val="2CA9D1"/>
    <a:srgbClr val="33CCFF"/>
    <a:srgbClr val="E50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2" autoAdjust="0"/>
    <p:restoredTop sz="94781" autoAdjust="0"/>
  </p:normalViewPr>
  <p:slideViewPr>
    <p:cSldViewPr>
      <p:cViewPr varScale="1">
        <p:scale>
          <a:sx n="128" d="100"/>
          <a:sy n="128" d="100"/>
        </p:scale>
        <p:origin x="132" y="222"/>
      </p:cViewPr>
      <p:guideLst>
        <p:guide orient="horz" pos="935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4" Type="http://schemas.openxmlformats.org/officeDocument/2006/relationships/image" Target="../media/image14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1.wmf"/><Relationship Id="rId6" Type="http://schemas.openxmlformats.org/officeDocument/2006/relationships/image" Target="../media/image127.wmf"/><Relationship Id="rId5" Type="http://schemas.openxmlformats.org/officeDocument/2006/relationships/image" Target="../media/image122.wmf"/><Relationship Id="rId4" Type="http://schemas.openxmlformats.org/officeDocument/2006/relationships/image" Target="../media/image1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image" Target="../media/image120.wmf"/><Relationship Id="rId7" Type="http://schemas.openxmlformats.org/officeDocument/2006/relationships/image" Target="../media/image132.wmf"/><Relationship Id="rId12" Type="http://schemas.openxmlformats.org/officeDocument/2006/relationships/image" Target="../media/image137.wmf"/><Relationship Id="rId2" Type="http://schemas.openxmlformats.org/officeDocument/2006/relationships/image" Target="../media/image119.wmf"/><Relationship Id="rId1" Type="http://schemas.openxmlformats.org/officeDocument/2006/relationships/image" Target="../media/image121.wmf"/><Relationship Id="rId6" Type="http://schemas.openxmlformats.org/officeDocument/2006/relationships/image" Target="../media/image131.wmf"/><Relationship Id="rId11" Type="http://schemas.openxmlformats.org/officeDocument/2006/relationships/image" Target="../media/image136.wmf"/><Relationship Id="rId5" Type="http://schemas.openxmlformats.org/officeDocument/2006/relationships/image" Target="../media/image130.wmf"/><Relationship Id="rId10" Type="http://schemas.openxmlformats.org/officeDocument/2006/relationships/image" Target="../media/image135.wmf"/><Relationship Id="rId4" Type="http://schemas.openxmlformats.org/officeDocument/2006/relationships/image" Target="../media/image122.wmf"/><Relationship Id="rId9" Type="http://schemas.openxmlformats.org/officeDocument/2006/relationships/image" Target="../media/image1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A71FDE17-BD71-42FA-9051-25ABFB2E2E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2666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0275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42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1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9166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9166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346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85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30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6663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125538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579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59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88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449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54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92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18598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07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91661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9166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47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775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125538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67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78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80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3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782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378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1027" name="Picture 8" descr="红色系校徽标准版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2400"/>
            <a:ext cx="7556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1" r:id="rId2"/>
    <p:sldLayoutId id="2147483980" r:id="rId3"/>
    <p:sldLayoutId id="2147483979" r:id="rId4"/>
    <p:sldLayoutId id="2147483978" r:id="rId5"/>
    <p:sldLayoutId id="2147483977" r:id="rId6"/>
    <p:sldLayoutId id="2147483976" r:id="rId7"/>
    <p:sldLayoutId id="2147483975" r:id="rId8"/>
    <p:sldLayoutId id="2147483974" r:id="rId9"/>
    <p:sldLayoutId id="2147483973" r:id="rId10"/>
    <p:sldLayoutId id="21474839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25955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30527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35099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39671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 descr="蓝色系校徽标准版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1279525"/>
            <a:ext cx="4864100" cy="48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1" descr="红色系校徽展开式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81"/>
          <a:stretch>
            <a:fillRect/>
          </a:stretch>
        </p:blipFill>
        <p:spPr bwMode="auto">
          <a:xfrm>
            <a:off x="1042988" y="152400"/>
            <a:ext cx="21018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6240463" y="193675"/>
            <a:ext cx="2903537" cy="625475"/>
            <a:chOff x="0" y="0"/>
            <a:chExt cx="2902937" cy="625068"/>
          </a:xfrm>
        </p:grpSpPr>
        <p:pic>
          <p:nvPicPr>
            <p:cNvPr id="2" name="Picture 2"/>
            <p:cNvPicPr>
              <a:picLocks noChangeAspect="1" noChangeArrowheads="1"/>
            </p:cNvPicPr>
            <p:nvPr userDrawn="1"/>
          </p:nvPicPr>
          <p:blipFill>
            <a:blip r:embed="rId15">
              <a:grayscl/>
            </a:blip>
            <a:srcRect/>
            <a:stretch>
              <a:fillRect/>
            </a:stretch>
          </p:blipFill>
          <p:spPr bwMode="auto">
            <a:xfrm>
              <a:off x="4761" y="0"/>
              <a:ext cx="1439565" cy="487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</p:pic>
        <p:pic>
          <p:nvPicPr>
            <p:cNvPr id="3" name="Picture 3"/>
            <p:cNvPicPr>
              <a:picLocks noChangeAspect="1" noChangeArrowheads="1"/>
            </p:cNvPicPr>
            <p:nvPr userDrawn="1"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453850" y="1587"/>
              <a:ext cx="1439564" cy="47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</p:pic>
        <p:grpSp>
          <p:nvGrpSpPr>
            <p:cNvPr id="2057" name="Group 7"/>
            <p:cNvGrpSpPr>
              <a:grpSpLocks/>
            </p:cNvGrpSpPr>
            <p:nvPr userDrawn="1"/>
          </p:nvGrpSpPr>
          <p:grpSpPr bwMode="auto">
            <a:xfrm>
              <a:off x="0" y="480700"/>
              <a:ext cx="2902937" cy="144368"/>
              <a:chOff x="0" y="0"/>
              <a:chExt cx="2902937" cy="144368"/>
            </a:xfrm>
          </p:grpSpPr>
          <p:sp>
            <p:nvSpPr>
              <p:cNvPr id="2056" name="Text Box 15"/>
              <p:cNvSpPr txBox="1">
                <a:spLocks noChangeArrowheads="1"/>
              </p:cNvSpPr>
              <p:nvPr userDrawn="1"/>
            </p:nvSpPr>
            <p:spPr bwMode="auto">
              <a:xfrm>
                <a:off x="0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algn="ctr">
                  <a:defRPr/>
                </a:pPr>
                <a:r>
                  <a:rPr lang="en-US" sz="900">
                    <a:solidFill>
                      <a:schemeClr val="bg1"/>
                    </a:solidFill>
                    <a:latin typeface="Arial" pitchFamily="34" charset="0"/>
                    <a:ea typeface="黑体" pitchFamily="2" charset="-122"/>
                  </a:rPr>
                  <a:t>1896</a:t>
                </a:r>
              </a:p>
            </p:txBody>
          </p:sp>
          <p:sp>
            <p:nvSpPr>
              <p:cNvPr id="4" name="Text Box 16"/>
              <p:cNvSpPr txBox="1">
                <a:spLocks noChangeArrowheads="1"/>
              </p:cNvSpPr>
              <p:nvPr userDrawn="1"/>
            </p:nvSpPr>
            <p:spPr bwMode="auto">
              <a:xfrm>
                <a:off x="722163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algn="ctr">
                  <a:defRPr/>
                </a:pPr>
                <a:r>
                  <a:rPr lang="en-US" sz="900">
                    <a:solidFill>
                      <a:schemeClr val="bg1"/>
                    </a:solidFill>
                    <a:latin typeface="Arial" pitchFamily="34" charset="0"/>
                    <a:ea typeface="黑体" pitchFamily="2" charset="-122"/>
                  </a:rPr>
                  <a:t>1920</a:t>
                </a:r>
              </a:p>
            </p:txBody>
          </p:sp>
          <p:sp>
            <p:nvSpPr>
              <p:cNvPr id="2058" name="Text Box 17"/>
              <p:cNvSpPr txBox="1">
                <a:spLocks noChangeArrowheads="1"/>
              </p:cNvSpPr>
              <p:nvPr userDrawn="1"/>
            </p:nvSpPr>
            <p:spPr bwMode="auto">
              <a:xfrm>
                <a:off x="1449087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algn="ctr">
                  <a:defRPr/>
                </a:pPr>
                <a:r>
                  <a:rPr lang="en-US" sz="900">
                    <a:solidFill>
                      <a:schemeClr val="bg1"/>
                    </a:solidFill>
                    <a:latin typeface="Arial" pitchFamily="34" charset="0"/>
                    <a:ea typeface="黑体" pitchFamily="2" charset="-122"/>
                  </a:rPr>
                  <a:t>1987</a:t>
                </a:r>
              </a:p>
            </p:txBody>
          </p:sp>
          <p:sp>
            <p:nvSpPr>
              <p:cNvPr id="2059" name="Text Box 18"/>
              <p:cNvSpPr txBox="1">
                <a:spLocks noChangeArrowheads="1"/>
              </p:cNvSpPr>
              <p:nvPr userDrawn="1"/>
            </p:nvSpPr>
            <p:spPr bwMode="auto">
              <a:xfrm>
                <a:off x="2176012" y="0"/>
                <a:ext cx="726925" cy="144368"/>
              </a:xfrm>
              <a:prstGeom prst="rect">
                <a:avLst/>
              </a:prstGeom>
              <a:solidFill>
                <a:srgbClr val="8F11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algn="ctr">
                  <a:defRPr/>
                </a:pPr>
                <a:r>
                  <a:rPr lang="en-US" sz="900">
                    <a:solidFill>
                      <a:schemeClr val="bg1"/>
                    </a:solidFill>
                    <a:latin typeface="Arial" pitchFamily="34" charset="0"/>
                    <a:ea typeface="黑体" pitchFamily="2" charset="-122"/>
                  </a:rPr>
                  <a:t>2006</a:t>
                </a:r>
              </a:p>
            </p:txBody>
          </p:sp>
        </p:grpSp>
      </p:grpSp>
      <p:pic>
        <p:nvPicPr>
          <p:cNvPr id="2053" name="Picture 25" descr="红色系校徽标准版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2400"/>
            <a:ext cx="7556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296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2" r:id="rId2"/>
    <p:sldLayoutId id="2147483991" r:id="rId3"/>
    <p:sldLayoutId id="2147483990" r:id="rId4"/>
    <p:sldLayoutId id="2147483989" r:id="rId5"/>
    <p:sldLayoutId id="2147483988" r:id="rId6"/>
    <p:sldLayoutId id="2147483987" r:id="rId7"/>
    <p:sldLayoutId id="2147483986" r:id="rId8"/>
    <p:sldLayoutId id="2147483985" r:id="rId9"/>
    <p:sldLayoutId id="2147483984" r:id="rId10"/>
    <p:sldLayoutId id="21474839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黑体" pitchFamily="2" charset="-122"/>
          <a:ea typeface="黑体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8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  <a:ea typeface="宋体" pitchFamily="2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5pPr>
      <a:lvl6pPr marL="25955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6pPr>
      <a:lvl7pPr marL="30527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7pPr>
      <a:lvl8pPr marL="35099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8pPr>
      <a:lvl9pPr marL="39671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42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43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148.wmf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55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149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51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153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155.w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57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apollogao\&#26700;&#38754;\models.mpg" TargetMode="External"/><Relationship Id="rId6" Type="http://schemas.openxmlformats.org/officeDocument/2006/relationships/image" Target="../media/image165.gif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gif"/><Relationship Id="rId2" Type="http://schemas.openxmlformats.org/officeDocument/2006/relationships/image" Target="../media/image166.gi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3" Type="http://schemas.openxmlformats.org/officeDocument/2006/relationships/image" Target="../media/image168.jpeg"/><Relationship Id="rId7" Type="http://schemas.openxmlformats.org/officeDocument/2006/relationships/image" Target="../media/image17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jpeg"/><Relationship Id="rId11" Type="http://schemas.openxmlformats.org/officeDocument/2006/relationships/image" Target="../media/image176.jpeg"/><Relationship Id="rId5" Type="http://schemas.openxmlformats.org/officeDocument/2006/relationships/image" Target="../media/image170.jpeg"/><Relationship Id="rId10" Type="http://schemas.openxmlformats.org/officeDocument/2006/relationships/image" Target="../media/image175.jpeg"/><Relationship Id="rId4" Type="http://schemas.openxmlformats.org/officeDocument/2006/relationships/image" Target="../media/image169.jpeg"/><Relationship Id="rId9" Type="http://schemas.openxmlformats.org/officeDocument/2006/relationships/image" Target="../media/image17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0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4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0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15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17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15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117.w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1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9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image" Target="../media/image123.wmf"/><Relationship Id="rId10" Type="http://schemas.openxmlformats.org/officeDocument/2006/relationships/image" Target="../media/image121.wmf"/><Relationship Id="rId4" Type="http://schemas.openxmlformats.org/officeDocument/2006/relationships/image" Target="../media/image118.wmf"/><Relationship Id="rId9" Type="http://schemas.openxmlformats.org/officeDocument/2006/relationships/oleObject" Target="../embeddings/oleObject24.bin"/><Relationship Id="rId14" Type="http://schemas.openxmlformats.org/officeDocument/2006/relationships/oleObject" Target="../embeddings/oleObject27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4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oleObject" Target="../embeddings/oleObject34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1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120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127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128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133.wmf"/><Relationship Id="rId26" Type="http://schemas.openxmlformats.org/officeDocument/2006/relationships/image" Target="../media/image137.wmf"/><Relationship Id="rId3" Type="http://schemas.openxmlformats.org/officeDocument/2006/relationships/oleObject" Target="../embeddings/oleObject37.bin"/><Relationship Id="rId21" Type="http://schemas.openxmlformats.org/officeDocument/2006/relationships/oleObject" Target="../embeddings/oleObject46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130.wmf"/><Relationship Id="rId17" Type="http://schemas.openxmlformats.org/officeDocument/2006/relationships/oleObject" Target="../embeddings/oleObject44.bin"/><Relationship Id="rId25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2.wmf"/><Relationship Id="rId20" Type="http://schemas.openxmlformats.org/officeDocument/2006/relationships/image" Target="../media/image134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9.wmf"/><Relationship Id="rId11" Type="http://schemas.openxmlformats.org/officeDocument/2006/relationships/oleObject" Target="../embeddings/oleObject41.bin"/><Relationship Id="rId24" Type="http://schemas.openxmlformats.org/officeDocument/2006/relationships/image" Target="../media/image136.wmf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23" Type="http://schemas.openxmlformats.org/officeDocument/2006/relationships/oleObject" Target="../embeddings/oleObject47.bin"/><Relationship Id="rId10" Type="http://schemas.openxmlformats.org/officeDocument/2006/relationships/image" Target="../media/image122.wmf"/><Relationship Id="rId19" Type="http://schemas.openxmlformats.org/officeDocument/2006/relationships/oleObject" Target="../embeddings/oleObject45.bin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131.wmf"/><Relationship Id="rId22" Type="http://schemas.openxmlformats.org/officeDocument/2006/relationships/image" Target="../media/image135.w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374613" y="1412776"/>
            <a:ext cx="8388423" cy="104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anchorCtr="1"/>
          <a:lstStyle/>
          <a:p>
            <a:pPr eaLnBrk="1" hangingPunct="1">
              <a:lnSpc>
                <a:spcPct val="133000"/>
              </a:lnSpc>
            </a:pPr>
            <a:r>
              <a:rPr lang="en-US" altLang="zh-CN" sz="4000" dirty="0" smtClean="0">
                <a:solidFill>
                  <a:srgbClr val="A50021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Chapter 5 </a:t>
            </a:r>
            <a:br>
              <a:rPr lang="en-US" altLang="zh-CN" sz="4000" dirty="0" smtClean="0">
                <a:solidFill>
                  <a:srgbClr val="A50021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</a:br>
            <a:r>
              <a:rPr lang="en-US" altLang="zh-CN" sz="4000" dirty="0" smtClean="0">
                <a:solidFill>
                  <a:srgbClr val="A50021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Image Restoration and Reconstruction</a:t>
            </a:r>
            <a:endParaRPr lang="en-US" sz="4000" dirty="0" smtClean="0">
              <a:solidFill>
                <a:srgbClr val="A50021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368425" y="4508500"/>
            <a:ext cx="640080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35000"/>
              </a:lnSpc>
              <a:spcBef>
                <a:spcPct val="20000"/>
              </a:spcBef>
              <a:buSzPct val="120000"/>
            </a:pPr>
            <a:endParaRPr lang="zh-CN" altLang="en-US" sz="3200">
              <a:solidFill>
                <a:srgbClr val="A5002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58" y="4146011"/>
            <a:ext cx="2299625" cy="2299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0234" y="5445224"/>
            <a:ext cx="5832648" cy="830997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5.6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Histograms computed using small strips from (a) the Gaussian, (b) the Rayleigh and (c) the uniform noisy images in Fig. 5.4 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7804" y="612278"/>
            <a:ext cx="3534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5.2 Noise Models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19"/>
          <a:stretch/>
        </p:blipFill>
        <p:spPr bwMode="auto">
          <a:xfrm>
            <a:off x="689232" y="2850893"/>
            <a:ext cx="7514651" cy="2484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04105" y="2211090"/>
            <a:ext cx="1803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00FF"/>
                </a:solidFill>
              </a:rPr>
              <a:t>Gaussian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91880" y="2196153"/>
            <a:ext cx="1734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00FF"/>
                </a:solidFill>
              </a:rPr>
              <a:t>Rayleigh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11049" y="2211089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00FF"/>
                </a:solidFill>
              </a:rPr>
              <a:t>Uniform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190526"/>
            <a:ext cx="6202811" cy="8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  </a:t>
            </a:r>
            <a:r>
              <a:rPr lang="en-US" altLang="zh-CN" b="1" dirty="0" err="1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Enalrged</a:t>
            </a:r>
            <a:r>
              <a:rPr lang="en-US" altLang="zh-CN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image by 1.5</a:t>
            </a:r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b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br>
            <a:r>
              <a:rPr lang="en-US" altLang="zh-CN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(Complex </a:t>
            </a:r>
            <a:r>
              <a:rPr lang="en-US" altLang="zh-CN" b="1" dirty="0" err="1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texture,visually</a:t>
            </a:r>
            <a:r>
              <a:rPr lang="en-US" altLang="zh-CN" b="1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no difference)</a:t>
            </a:r>
            <a:endParaRPr lang="en-US" altLang="zh-CN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7772400" cy="5029200"/>
          </a:xfrm>
        </p:spPr>
        <p:txBody>
          <a:bodyPr/>
          <a:lstStyle/>
          <a:p>
            <a:endParaRPr lang="zh-CN" altLang="zh-CN" dirty="0"/>
          </a:p>
        </p:txBody>
      </p:sp>
      <p:pic>
        <p:nvPicPr>
          <p:cNvPr id="291844" name="Picture 4" descr="tiger_near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8898"/>
            <a:ext cx="3352800" cy="41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845" name="Picture 5" descr="tiger_bilinear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664804"/>
            <a:ext cx="3352800" cy="41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846" name="Text Box 6"/>
          <p:cNvSpPr txBox="1">
            <a:spLocks noChangeArrowheads="1"/>
          </p:cNvSpPr>
          <p:nvPr/>
        </p:nvSpPr>
        <p:spPr bwMode="auto">
          <a:xfrm>
            <a:off x="768667" y="5936087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Nearest Neighbor interpolation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  <p:sp>
        <p:nvSpPr>
          <p:cNvPr id="291847" name="Text Box 7"/>
          <p:cNvSpPr txBox="1">
            <a:spLocks noChangeArrowheads="1"/>
          </p:cNvSpPr>
          <p:nvPr/>
        </p:nvSpPr>
        <p:spPr bwMode="auto">
          <a:xfrm>
            <a:off x="4730929" y="5936087"/>
            <a:ext cx="38792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 smtClean="0">
                <a:latin typeface="Times New Roman" panose="02020603050405020304" pitchFamily="18" charset="0"/>
              </a:rPr>
              <a:t>Bilinear interpolation</a:t>
            </a:r>
            <a:endParaRPr lang="zh-CN" altLang="en-US" sz="20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452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Higher </a:t>
            </a:r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Order Interpolation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smoothing effect of bilinear interpolation may degrade fine details in the image and sometimes the slope discontinuities of bilinear interpolation may produce undesirable effects.</a:t>
            </a:r>
          </a:p>
          <a:p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When the number of points exceeds that of coefficients, a curve-fitting or error-minimizing procedure can be used.</a:t>
            </a:r>
          </a:p>
          <a:p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Examples of higher order interpolation: </a:t>
            </a:r>
            <a:r>
              <a:rPr lang="en-US" altLang="zh-CN" sz="28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Bicubic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; Cubic splines; Legendre centered functions, function                , et.al. .</a:t>
            </a:r>
          </a:p>
        </p:txBody>
      </p:sp>
      <p:graphicFrame>
        <p:nvGraphicFramePr>
          <p:cNvPr id="2314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380194"/>
              </p:ext>
            </p:extLst>
          </p:nvPr>
        </p:nvGraphicFramePr>
        <p:xfrm>
          <a:off x="2267744" y="5589240"/>
          <a:ext cx="155098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3" imgW="723600" imgH="203040" progId="Equation.3">
                  <p:embed/>
                </p:oleObj>
              </mc:Choice>
              <mc:Fallback>
                <p:oleObj name="Equation" r:id="rId3" imgW="723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5589240"/>
                        <a:ext cx="1550988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753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266" y="152636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8.3 The Spatial Transformation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8.3.1 Simple Transformations</a:t>
            </a:r>
          </a:p>
          <a:p>
            <a:pPr lvl="1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Translation </a:t>
            </a:r>
          </a:p>
          <a:p>
            <a:pPr lvl="1"/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Can be expressed in homogeneous coordinates as</a:t>
            </a:r>
          </a:p>
        </p:txBody>
      </p:sp>
      <p:graphicFrame>
        <p:nvGraphicFramePr>
          <p:cNvPr id="2324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317963"/>
              </p:ext>
            </p:extLst>
          </p:nvPr>
        </p:nvGraphicFramePr>
        <p:xfrm>
          <a:off x="1691680" y="2132856"/>
          <a:ext cx="4103687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Equation" r:id="rId3" imgW="2082600" imgH="228600" progId="Equation.3">
                  <p:embed/>
                </p:oleObj>
              </mc:Choice>
              <mc:Fallback>
                <p:oleObj name="Equation" r:id="rId3" imgW="2082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132856"/>
                        <a:ext cx="4103687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178929"/>
              </p:ext>
            </p:extLst>
          </p:nvPr>
        </p:nvGraphicFramePr>
        <p:xfrm>
          <a:off x="2092523" y="3564839"/>
          <a:ext cx="33020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5" imgW="1676160" imgH="711000" progId="Equation.3">
                  <p:embed/>
                </p:oleObj>
              </mc:Choice>
              <mc:Fallback>
                <p:oleObj name="Equation" r:id="rId5" imgW="1676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523" y="3564839"/>
                        <a:ext cx="330200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48023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Scaling</a:t>
            </a:r>
          </a:p>
          <a:p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Homogeneous form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When                     :  reflection about the </a:t>
            </a:r>
            <a:r>
              <a:rPr lang="en-US" altLang="zh-CN" i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-axis                    </a:t>
            </a:r>
          </a:p>
        </p:txBody>
      </p:sp>
      <p:graphicFrame>
        <p:nvGraphicFramePr>
          <p:cNvPr id="2334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288968"/>
              </p:ext>
            </p:extLst>
          </p:nvPr>
        </p:nvGraphicFramePr>
        <p:xfrm>
          <a:off x="2159732" y="1646238"/>
          <a:ext cx="37274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Equation" r:id="rId3" imgW="1892160" imgH="203040" progId="Equation.3">
                  <p:embed/>
                </p:oleObj>
              </mc:Choice>
              <mc:Fallback>
                <p:oleObj name="Equation" r:id="rId3" imgW="1892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732" y="1646238"/>
                        <a:ext cx="37274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43346"/>
              </p:ext>
            </p:extLst>
          </p:nvPr>
        </p:nvGraphicFramePr>
        <p:xfrm>
          <a:off x="2307845" y="2702719"/>
          <a:ext cx="372745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Equation" r:id="rId5" imgW="1892160" imgH="711000" progId="Equation.3">
                  <p:embed/>
                </p:oleObj>
              </mc:Choice>
              <mc:Fallback>
                <p:oleObj name="Equation" r:id="rId5" imgW="1892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845" y="2702719"/>
                        <a:ext cx="372745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430066"/>
              </p:ext>
            </p:extLst>
          </p:nvPr>
        </p:nvGraphicFramePr>
        <p:xfrm>
          <a:off x="2406105" y="4221088"/>
          <a:ext cx="16002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Equation" r:id="rId7" imgW="812520" imgH="203040" progId="Equation.3">
                  <p:embed/>
                </p:oleObj>
              </mc:Choice>
              <mc:Fallback>
                <p:oleObj name="Equation" r:id="rId7" imgW="812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105" y="4221088"/>
                        <a:ext cx="16002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43225"/>
              </p:ext>
            </p:extLst>
          </p:nvPr>
        </p:nvGraphicFramePr>
        <p:xfrm>
          <a:off x="2483768" y="5156200"/>
          <a:ext cx="32273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Equation" r:id="rId9" imgW="1638000" imgH="203040" progId="Equation.3">
                  <p:embed/>
                </p:oleObj>
              </mc:Choice>
              <mc:Fallback>
                <p:oleObj name="Equation" r:id="rId9" imgW="1638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5156200"/>
                        <a:ext cx="32273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3553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Rotation about the origin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2345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078254"/>
              </p:ext>
            </p:extLst>
          </p:nvPr>
        </p:nvGraphicFramePr>
        <p:xfrm>
          <a:off x="2209800" y="2060848"/>
          <a:ext cx="365283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Equation" r:id="rId3" imgW="1854000" imgH="431640" progId="Equation.3">
                  <p:embed/>
                </p:oleObj>
              </mc:Choice>
              <mc:Fallback>
                <p:oleObj name="Equation" r:id="rId3" imgW="1854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060848"/>
                        <a:ext cx="3652838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906126"/>
              </p:ext>
            </p:extLst>
          </p:nvPr>
        </p:nvGraphicFramePr>
        <p:xfrm>
          <a:off x="2123728" y="3573016"/>
          <a:ext cx="427672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Equation" r:id="rId5" imgW="2323800" imgH="711000" progId="Equation.3">
                  <p:embed/>
                </p:oleObj>
              </mc:Choice>
              <mc:Fallback>
                <p:oleObj name="Equation" r:id="rId5" imgW="23238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3573016"/>
                        <a:ext cx="4276725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2520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Rotation about the point </a:t>
            </a:r>
          </a:p>
        </p:txBody>
      </p:sp>
      <p:graphicFrame>
        <p:nvGraphicFramePr>
          <p:cNvPr id="2949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747758"/>
              </p:ext>
            </p:extLst>
          </p:nvPr>
        </p:nvGraphicFramePr>
        <p:xfrm>
          <a:off x="755576" y="2564904"/>
          <a:ext cx="7619061" cy="1225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Equation" r:id="rId3" imgW="3860640" imgH="711000" progId="Equation.3">
                  <p:embed/>
                </p:oleObj>
              </mc:Choice>
              <mc:Fallback>
                <p:oleObj name="Equation" r:id="rId3" imgW="3860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564904"/>
                        <a:ext cx="7619061" cy="1225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234967"/>
              </p:ext>
            </p:extLst>
          </p:nvPr>
        </p:nvGraphicFramePr>
        <p:xfrm>
          <a:off x="4938471" y="1166813"/>
          <a:ext cx="9493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Equation" r:id="rId5" imgW="482400" imgH="228600" progId="Equation.3">
                  <p:embed/>
                </p:oleObj>
              </mc:Choice>
              <mc:Fallback>
                <p:oleObj name="Equation" r:id="rId5" imgW="482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471" y="1166813"/>
                        <a:ext cx="9493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2819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graphicFrame>
        <p:nvGraphicFramePr>
          <p:cNvPr id="293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83697"/>
              </p:ext>
            </p:extLst>
          </p:nvPr>
        </p:nvGraphicFramePr>
        <p:xfrm>
          <a:off x="2879812" y="3717032"/>
          <a:ext cx="2684463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VISIO" r:id="rId3" imgW="2725920" imgH="2278080" progId="Visio.Drawing.6">
                  <p:embed/>
                </p:oleObj>
              </mc:Choice>
              <mc:Fallback>
                <p:oleObj name="VISIO" r:id="rId3" imgW="2725920" imgH="2278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9812" y="3717032"/>
                        <a:ext cx="2684463" cy="225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726175"/>
              </p:ext>
            </p:extLst>
          </p:nvPr>
        </p:nvGraphicFramePr>
        <p:xfrm>
          <a:off x="1151620" y="1887538"/>
          <a:ext cx="7345362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5" imgW="3835080" imgH="1143000" progId="Equation.DSMT4">
                  <p:embed/>
                </p:oleObj>
              </mc:Choice>
              <mc:Fallback>
                <p:oleObj name="Equation" r:id="rId5" imgW="383508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620" y="1887538"/>
                        <a:ext cx="7345362" cy="218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55230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Separable Implementation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Translation and scaling is naturally separable, that can be implemented separately for </a:t>
            </a:r>
            <a:r>
              <a:rPr lang="en-US" altLang="zh-CN" i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-axis and </a:t>
            </a:r>
            <a:r>
              <a:rPr lang="en-US" altLang="zh-CN" i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-axis.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Separable implementation of Rotation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Step 1: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 Step 2:</a:t>
            </a:r>
          </a:p>
        </p:txBody>
      </p:sp>
      <p:graphicFrame>
        <p:nvGraphicFramePr>
          <p:cNvPr id="2355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73246"/>
              </p:ext>
            </p:extLst>
          </p:nvPr>
        </p:nvGraphicFramePr>
        <p:xfrm>
          <a:off x="2663788" y="2996952"/>
          <a:ext cx="350361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Equation" r:id="rId3" imgW="1777680" imgH="457200" progId="Equation.3">
                  <p:embed/>
                </p:oleObj>
              </mc:Choice>
              <mc:Fallback>
                <p:oleObj name="Equation" r:id="rId3" imgW="17776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788" y="2996952"/>
                        <a:ext cx="3503612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316113"/>
              </p:ext>
            </p:extLst>
          </p:nvPr>
        </p:nvGraphicFramePr>
        <p:xfrm>
          <a:off x="2663788" y="5014416"/>
          <a:ext cx="447992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Equation" r:id="rId5" imgW="2273040" imgH="457200" progId="Equation.3">
                  <p:embed/>
                </p:oleObj>
              </mc:Choice>
              <mc:Fallback>
                <p:oleObj name="Equation" r:id="rId5" imgW="22730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788" y="5014416"/>
                        <a:ext cx="4479925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6373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8.3.2  General Transformation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 relatively complex spatial transformations, usually no analytic expression exists, in these situations, the pixel position relationship is obtained from measurement of actual images.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Such an example is the geometric calibration of an image taken with a camera having geometric distortion.</a:t>
            </a:r>
          </a:p>
        </p:txBody>
      </p:sp>
    </p:spTree>
    <p:extLst>
      <p:ext uri="{BB962C8B-B14F-4D97-AF65-F5344CB8AC3E}">
        <p14:creationId xmlns:p14="http://schemas.microsoft.com/office/powerpoint/2010/main" val="42344073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Specification by Control Points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Specifying the spatial transformation as a series of displacement values for selected control points in the image.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 polynomial is commonly used as the general form of the transformation expression.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Polynomial of up to the fifth order is practical.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53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16732"/>
            <a:ext cx="8071452" cy="51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747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Polynomial Warping</a:t>
            </a:r>
          </a:p>
          <a:p>
            <a:pPr lvl="2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When the number of terms in the polynomial matches the number of control points, solve simultaneous linear equations. </a:t>
            </a:r>
          </a:p>
          <a:p>
            <a:pPr lvl="2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When there are more control points, use a fitting procedure.</a:t>
            </a:r>
          </a:p>
          <a:p>
            <a:pPr lvl="2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Pseudoinverse matrix; Singular value decomposition; </a:t>
            </a:r>
          </a:p>
        </p:txBody>
      </p:sp>
    </p:spTree>
    <p:extLst>
      <p:ext uri="{BB962C8B-B14F-4D97-AF65-F5344CB8AC3E}">
        <p14:creationId xmlns:p14="http://schemas.microsoft.com/office/powerpoint/2010/main" val="23965605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8.3 The Spatial Transformation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Control Points and Polynomial Warping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Break the image into polygonal regions or quadrilaterals and use piecewise bilinear mapping functions or polynomials.</a:t>
            </a:r>
          </a:p>
        </p:txBody>
      </p:sp>
      <p:sp>
        <p:nvSpPr>
          <p:cNvPr id="238596" name="Line 4"/>
          <p:cNvSpPr>
            <a:spLocks noChangeShapeType="1"/>
          </p:cNvSpPr>
          <p:nvPr/>
        </p:nvSpPr>
        <p:spPr bwMode="auto">
          <a:xfrm>
            <a:off x="1447800" y="48006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597" name="Line 5"/>
          <p:cNvSpPr>
            <a:spLocks noChangeShapeType="1"/>
          </p:cNvSpPr>
          <p:nvPr/>
        </p:nvSpPr>
        <p:spPr bwMode="auto">
          <a:xfrm>
            <a:off x="1447800" y="48006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598" name="Line 6"/>
          <p:cNvSpPr>
            <a:spLocks noChangeShapeType="1"/>
          </p:cNvSpPr>
          <p:nvPr/>
        </p:nvSpPr>
        <p:spPr bwMode="auto">
          <a:xfrm>
            <a:off x="1447800" y="6096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599" name="Line 7"/>
          <p:cNvSpPr>
            <a:spLocks noChangeShapeType="1"/>
          </p:cNvSpPr>
          <p:nvPr/>
        </p:nvSpPr>
        <p:spPr bwMode="auto">
          <a:xfrm>
            <a:off x="3489325" y="48006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>
            <a:off x="1828800" y="5486400"/>
            <a:ext cx="152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1" name="Line 9"/>
          <p:cNvSpPr>
            <a:spLocks noChangeShapeType="1"/>
          </p:cNvSpPr>
          <p:nvPr/>
        </p:nvSpPr>
        <p:spPr bwMode="auto">
          <a:xfrm flipV="1">
            <a:off x="1981200" y="5562600"/>
            <a:ext cx="8382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2" name="Line 10"/>
          <p:cNvSpPr>
            <a:spLocks noChangeShapeType="1"/>
          </p:cNvSpPr>
          <p:nvPr/>
        </p:nvSpPr>
        <p:spPr bwMode="auto">
          <a:xfrm flipV="1">
            <a:off x="1828800" y="5029200"/>
            <a:ext cx="685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3" name="Line 11"/>
          <p:cNvSpPr>
            <a:spLocks noChangeShapeType="1"/>
          </p:cNvSpPr>
          <p:nvPr/>
        </p:nvSpPr>
        <p:spPr bwMode="auto">
          <a:xfrm>
            <a:off x="2514600" y="5029200"/>
            <a:ext cx="304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4" name="Line 12"/>
          <p:cNvSpPr>
            <a:spLocks noChangeShapeType="1"/>
          </p:cNvSpPr>
          <p:nvPr/>
        </p:nvSpPr>
        <p:spPr bwMode="auto">
          <a:xfrm>
            <a:off x="7086600" y="48006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5" name="Line 13"/>
          <p:cNvSpPr>
            <a:spLocks noChangeShapeType="1"/>
          </p:cNvSpPr>
          <p:nvPr/>
        </p:nvSpPr>
        <p:spPr bwMode="auto">
          <a:xfrm>
            <a:off x="5029200" y="4800600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6" name="Line 14"/>
          <p:cNvSpPr>
            <a:spLocks noChangeShapeType="1"/>
          </p:cNvSpPr>
          <p:nvPr/>
        </p:nvSpPr>
        <p:spPr bwMode="auto">
          <a:xfrm>
            <a:off x="5029200" y="48006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7" name="Line 15"/>
          <p:cNvSpPr>
            <a:spLocks noChangeShapeType="1"/>
          </p:cNvSpPr>
          <p:nvPr/>
        </p:nvSpPr>
        <p:spPr bwMode="auto">
          <a:xfrm>
            <a:off x="5029200" y="6096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8" name="Line 16"/>
          <p:cNvSpPr>
            <a:spLocks noChangeShapeType="1"/>
          </p:cNvSpPr>
          <p:nvPr/>
        </p:nvSpPr>
        <p:spPr bwMode="auto">
          <a:xfrm>
            <a:off x="5715000" y="50292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09" name="Line 17"/>
          <p:cNvSpPr>
            <a:spLocks noChangeShapeType="1"/>
          </p:cNvSpPr>
          <p:nvPr/>
        </p:nvSpPr>
        <p:spPr bwMode="auto">
          <a:xfrm>
            <a:off x="5715000" y="5029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10" name="Line 18"/>
          <p:cNvSpPr>
            <a:spLocks noChangeShapeType="1"/>
          </p:cNvSpPr>
          <p:nvPr/>
        </p:nvSpPr>
        <p:spPr bwMode="auto">
          <a:xfrm>
            <a:off x="5715000" y="5562600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11" name="Line 19"/>
          <p:cNvSpPr>
            <a:spLocks noChangeShapeType="1"/>
          </p:cNvSpPr>
          <p:nvPr/>
        </p:nvSpPr>
        <p:spPr bwMode="auto">
          <a:xfrm>
            <a:off x="6629400" y="5029200"/>
            <a:ext cx="0" cy="539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12" name="Oval 20"/>
          <p:cNvSpPr>
            <a:spLocks noChangeArrowheads="1"/>
          </p:cNvSpPr>
          <p:nvPr/>
        </p:nvSpPr>
        <p:spPr bwMode="auto">
          <a:xfrm>
            <a:off x="1960563" y="5813425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13" name="Oval 21"/>
          <p:cNvSpPr>
            <a:spLocks noChangeArrowheads="1"/>
          </p:cNvSpPr>
          <p:nvPr/>
        </p:nvSpPr>
        <p:spPr bwMode="auto">
          <a:xfrm>
            <a:off x="2778125" y="5527675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14" name="Oval 22"/>
          <p:cNvSpPr>
            <a:spLocks noChangeArrowheads="1"/>
          </p:cNvSpPr>
          <p:nvPr/>
        </p:nvSpPr>
        <p:spPr bwMode="auto">
          <a:xfrm>
            <a:off x="2454275" y="4991100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15" name="Oval 23"/>
          <p:cNvSpPr>
            <a:spLocks noChangeArrowheads="1"/>
          </p:cNvSpPr>
          <p:nvPr/>
        </p:nvSpPr>
        <p:spPr bwMode="auto">
          <a:xfrm>
            <a:off x="1790700" y="5468938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16" name="Oval 24"/>
          <p:cNvSpPr>
            <a:spLocks noChangeArrowheads="1"/>
          </p:cNvSpPr>
          <p:nvPr/>
        </p:nvSpPr>
        <p:spPr bwMode="auto">
          <a:xfrm>
            <a:off x="5695950" y="5008563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17" name="Oval 25"/>
          <p:cNvSpPr>
            <a:spLocks noChangeArrowheads="1"/>
          </p:cNvSpPr>
          <p:nvPr/>
        </p:nvSpPr>
        <p:spPr bwMode="auto">
          <a:xfrm>
            <a:off x="6596063" y="5002213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18" name="Oval 26"/>
          <p:cNvSpPr>
            <a:spLocks noChangeArrowheads="1"/>
          </p:cNvSpPr>
          <p:nvPr/>
        </p:nvSpPr>
        <p:spPr bwMode="auto">
          <a:xfrm>
            <a:off x="5703888" y="5541963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19" name="Oval 27"/>
          <p:cNvSpPr>
            <a:spLocks noChangeArrowheads="1"/>
          </p:cNvSpPr>
          <p:nvPr/>
        </p:nvSpPr>
        <p:spPr bwMode="auto">
          <a:xfrm>
            <a:off x="6592888" y="5527675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620" name="Freeform 28"/>
          <p:cNvSpPr>
            <a:spLocks/>
          </p:cNvSpPr>
          <p:nvPr/>
        </p:nvSpPr>
        <p:spPr bwMode="auto">
          <a:xfrm>
            <a:off x="1828800" y="4343400"/>
            <a:ext cx="3886200" cy="1143000"/>
          </a:xfrm>
          <a:custGeom>
            <a:avLst/>
            <a:gdLst>
              <a:gd name="T0" fmla="*/ 0 w 2448"/>
              <a:gd name="T1" fmla="*/ 720 h 720"/>
              <a:gd name="T2" fmla="*/ 624 w 2448"/>
              <a:gd name="T3" fmla="*/ 48 h 720"/>
              <a:gd name="T4" fmla="*/ 2448 w 2448"/>
              <a:gd name="T5" fmla="*/ 432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48" h="720">
                <a:moveTo>
                  <a:pt x="0" y="720"/>
                </a:moveTo>
                <a:cubicBezTo>
                  <a:pt x="108" y="408"/>
                  <a:pt x="216" y="96"/>
                  <a:pt x="624" y="48"/>
                </a:cubicBezTo>
                <a:cubicBezTo>
                  <a:pt x="1032" y="0"/>
                  <a:pt x="2144" y="368"/>
                  <a:pt x="2448" y="432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21" name="Freeform 29"/>
          <p:cNvSpPr>
            <a:spLocks/>
          </p:cNvSpPr>
          <p:nvPr/>
        </p:nvSpPr>
        <p:spPr bwMode="auto">
          <a:xfrm>
            <a:off x="2514600" y="4495800"/>
            <a:ext cx="4114800" cy="533400"/>
          </a:xfrm>
          <a:custGeom>
            <a:avLst/>
            <a:gdLst>
              <a:gd name="T0" fmla="*/ 0 w 2592"/>
              <a:gd name="T1" fmla="*/ 336 h 336"/>
              <a:gd name="T2" fmla="*/ 1344 w 2592"/>
              <a:gd name="T3" fmla="*/ 0 h 336"/>
              <a:gd name="T4" fmla="*/ 2592 w 2592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92" h="336">
                <a:moveTo>
                  <a:pt x="0" y="336"/>
                </a:moveTo>
                <a:cubicBezTo>
                  <a:pt x="456" y="168"/>
                  <a:pt x="912" y="0"/>
                  <a:pt x="1344" y="0"/>
                </a:cubicBezTo>
                <a:cubicBezTo>
                  <a:pt x="1776" y="0"/>
                  <a:pt x="2184" y="168"/>
                  <a:pt x="2592" y="33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22" name="Freeform 30"/>
          <p:cNvSpPr>
            <a:spLocks/>
          </p:cNvSpPr>
          <p:nvPr/>
        </p:nvSpPr>
        <p:spPr bwMode="auto">
          <a:xfrm>
            <a:off x="1981200" y="5562600"/>
            <a:ext cx="3733800" cy="889000"/>
          </a:xfrm>
          <a:custGeom>
            <a:avLst/>
            <a:gdLst>
              <a:gd name="T0" fmla="*/ 0 w 2352"/>
              <a:gd name="T1" fmla="*/ 192 h 560"/>
              <a:gd name="T2" fmla="*/ 1248 w 2352"/>
              <a:gd name="T3" fmla="*/ 528 h 560"/>
              <a:gd name="T4" fmla="*/ 2352 w 2352"/>
              <a:gd name="T5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52" h="560">
                <a:moveTo>
                  <a:pt x="0" y="192"/>
                </a:moveTo>
                <a:cubicBezTo>
                  <a:pt x="428" y="376"/>
                  <a:pt x="856" y="560"/>
                  <a:pt x="1248" y="528"/>
                </a:cubicBezTo>
                <a:cubicBezTo>
                  <a:pt x="1640" y="496"/>
                  <a:pt x="1996" y="248"/>
                  <a:pt x="2352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23" name="Freeform 31"/>
          <p:cNvSpPr>
            <a:spLocks/>
          </p:cNvSpPr>
          <p:nvPr/>
        </p:nvSpPr>
        <p:spPr bwMode="auto">
          <a:xfrm>
            <a:off x="2819400" y="5562600"/>
            <a:ext cx="3810000" cy="381000"/>
          </a:xfrm>
          <a:custGeom>
            <a:avLst/>
            <a:gdLst>
              <a:gd name="T0" fmla="*/ 0 w 2400"/>
              <a:gd name="T1" fmla="*/ 0 h 240"/>
              <a:gd name="T2" fmla="*/ 1056 w 2400"/>
              <a:gd name="T3" fmla="*/ 240 h 240"/>
              <a:gd name="T4" fmla="*/ 2400 w 2400"/>
              <a:gd name="T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0" h="240">
                <a:moveTo>
                  <a:pt x="0" y="0"/>
                </a:moveTo>
                <a:cubicBezTo>
                  <a:pt x="328" y="120"/>
                  <a:pt x="656" y="240"/>
                  <a:pt x="1056" y="240"/>
                </a:cubicBezTo>
                <a:cubicBezTo>
                  <a:pt x="1456" y="240"/>
                  <a:pt x="1928" y="120"/>
                  <a:pt x="240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24" name="Text Box 32"/>
          <p:cNvSpPr txBox="1">
            <a:spLocks noChangeArrowheads="1"/>
          </p:cNvSpPr>
          <p:nvPr/>
        </p:nvSpPr>
        <p:spPr bwMode="auto">
          <a:xfrm>
            <a:off x="1524000" y="62484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Input</a:t>
            </a:r>
          </a:p>
        </p:txBody>
      </p:sp>
      <p:sp>
        <p:nvSpPr>
          <p:cNvPr id="238625" name="Text Box 33"/>
          <p:cNvSpPr txBox="1">
            <a:spLocks noChangeArrowheads="1"/>
          </p:cNvSpPr>
          <p:nvPr/>
        </p:nvSpPr>
        <p:spPr bwMode="auto">
          <a:xfrm>
            <a:off x="5638800" y="6248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Output</a:t>
            </a:r>
          </a:p>
        </p:txBody>
      </p:sp>
      <p:sp>
        <p:nvSpPr>
          <p:cNvPr id="238626" name="Freeform 34"/>
          <p:cNvSpPr>
            <a:spLocks/>
          </p:cNvSpPr>
          <p:nvPr/>
        </p:nvSpPr>
        <p:spPr bwMode="auto">
          <a:xfrm>
            <a:off x="1981200" y="5257800"/>
            <a:ext cx="533400" cy="381000"/>
          </a:xfrm>
          <a:custGeom>
            <a:avLst/>
            <a:gdLst>
              <a:gd name="T0" fmla="*/ 80 w 428"/>
              <a:gd name="T1" fmla="*/ 192 h 310"/>
              <a:gd name="T2" fmla="*/ 53 w 428"/>
              <a:gd name="T3" fmla="*/ 182 h 310"/>
              <a:gd name="T4" fmla="*/ 89 w 428"/>
              <a:gd name="T5" fmla="*/ 146 h 310"/>
              <a:gd name="T6" fmla="*/ 236 w 428"/>
              <a:gd name="T7" fmla="*/ 137 h 310"/>
              <a:gd name="T8" fmla="*/ 291 w 428"/>
              <a:gd name="T9" fmla="*/ 64 h 310"/>
              <a:gd name="T10" fmla="*/ 336 w 428"/>
              <a:gd name="T11" fmla="*/ 18 h 310"/>
              <a:gd name="T12" fmla="*/ 355 w 428"/>
              <a:gd name="T13" fmla="*/ 0 h 310"/>
              <a:gd name="T14" fmla="*/ 391 w 428"/>
              <a:gd name="T15" fmla="*/ 82 h 310"/>
              <a:gd name="T16" fmla="*/ 419 w 428"/>
              <a:gd name="T17" fmla="*/ 100 h 310"/>
              <a:gd name="T18" fmla="*/ 428 w 428"/>
              <a:gd name="T19" fmla="*/ 128 h 310"/>
              <a:gd name="T20" fmla="*/ 419 w 428"/>
              <a:gd name="T21" fmla="*/ 173 h 310"/>
              <a:gd name="T22" fmla="*/ 391 w 428"/>
              <a:gd name="T23" fmla="*/ 182 h 310"/>
              <a:gd name="T24" fmla="*/ 263 w 428"/>
              <a:gd name="T25" fmla="*/ 201 h 310"/>
              <a:gd name="T26" fmla="*/ 217 w 428"/>
              <a:gd name="T27" fmla="*/ 228 h 310"/>
              <a:gd name="T28" fmla="*/ 199 w 428"/>
              <a:gd name="T29" fmla="*/ 256 h 310"/>
              <a:gd name="T30" fmla="*/ 117 w 428"/>
              <a:gd name="T31" fmla="*/ 283 h 310"/>
              <a:gd name="T32" fmla="*/ 62 w 428"/>
              <a:gd name="T33" fmla="*/ 301 h 310"/>
              <a:gd name="T34" fmla="*/ 35 w 428"/>
              <a:gd name="T35" fmla="*/ 310 h 310"/>
              <a:gd name="T36" fmla="*/ 53 w 428"/>
              <a:gd name="T37" fmla="*/ 256 h 310"/>
              <a:gd name="T38" fmla="*/ 80 w 428"/>
              <a:gd name="T39" fmla="*/ 192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8" h="310">
                <a:moveTo>
                  <a:pt x="80" y="192"/>
                </a:moveTo>
                <a:cubicBezTo>
                  <a:pt x="71" y="189"/>
                  <a:pt x="56" y="191"/>
                  <a:pt x="53" y="182"/>
                </a:cubicBezTo>
                <a:cubicBezTo>
                  <a:pt x="32" y="117"/>
                  <a:pt x="67" y="139"/>
                  <a:pt x="89" y="146"/>
                </a:cubicBezTo>
                <a:cubicBezTo>
                  <a:pt x="138" y="143"/>
                  <a:pt x="190" y="153"/>
                  <a:pt x="236" y="137"/>
                </a:cubicBezTo>
                <a:cubicBezTo>
                  <a:pt x="265" y="127"/>
                  <a:pt x="269" y="86"/>
                  <a:pt x="291" y="64"/>
                </a:cubicBezTo>
                <a:cubicBezTo>
                  <a:pt x="306" y="49"/>
                  <a:pt x="321" y="33"/>
                  <a:pt x="336" y="18"/>
                </a:cubicBezTo>
                <a:cubicBezTo>
                  <a:pt x="342" y="12"/>
                  <a:pt x="355" y="0"/>
                  <a:pt x="355" y="0"/>
                </a:cubicBezTo>
                <a:cubicBezTo>
                  <a:pt x="404" y="16"/>
                  <a:pt x="401" y="33"/>
                  <a:pt x="391" y="82"/>
                </a:cubicBezTo>
                <a:cubicBezTo>
                  <a:pt x="400" y="88"/>
                  <a:pt x="412" y="91"/>
                  <a:pt x="419" y="100"/>
                </a:cubicBezTo>
                <a:cubicBezTo>
                  <a:pt x="425" y="108"/>
                  <a:pt x="428" y="118"/>
                  <a:pt x="428" y="128"/>
                </a:cubicBezTo>
                <a:cubicBezTo>
                  <a:pt x="428" y="143"/>
                  <a:pt x="428" y="160"/>
                  <a:pt x="419" y="173"/>
                </a:cubicBezTo>
                <a:cubicBezTo>
                  <a:pt x="413" y="181"/>
                  <a:pt x="400" y="179"/>
                  <a:pt x="391" y="182"/>
                </a:cubicBezTo>
                <a:cubicBezTo>
                  <a:pt x="332" y="200"/>
                  <a:pt x="352" y="192"/>
                  <a:pt x="263" y="201"/>
                </a:cubicBezTo>
                <a:cubicBezTo>
                  <a:pt x="237" y="210"/>
                  <a:pt x="234" y="206"/>
                  <a:pt x="217" y="228"/>
                </a:cubicBezTo>
                <a:cubicBezTo>
                  <a:pt x="210" y="237"/>
                  <a:pt x="208" y="250"/>
                  <a:pt x="199" y="256"/>
                </a:cubicBezTo>
                <a:cubicBezTo>
                  <a:pt x="175" y="271"/>
                  <a:pt x="144" y="274"/>
                  <a:pt x="117" y="283"/>
                </a:cubicBezTo>
                <a:cubicBezTo>
                  <a:pt x="44" y="307"/>
                  <a:pt x="133" y="277"/>
                  <a:pt x="62" y="301"/>
                </a:cubicBezTo>
                <a:cubicBezTo>
                  <a:pt x="53" y="304"/>
                  <a:pt x="35" y="310"/>
                  <a:pt x="35" y="310"/>
                </a:cubicBezTo>
                <a:cubicBezTo>
                  <a:pt x="0" y="277"/>
                  <a:pt x="13" y="269"/>
                  <a:pt x="53" y="256"/>
                </a:cubicBezTo>
                <a:cubicBezTo>
                  <a:pt x="75" y="233"/>
                  <a:pt x="96" y="225"/>
                  <a:pt x="80" y="192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8627" name="Freeform 35"/>
          <p:cNvSpPr>
            <a:spLocks/>
          </p:cNvSpPr>
          <p:nvPr/>
        </p:nvSpPr>
        <p:spPr bwMode="auto">
          <a:xfrm>
            <a:off x="5867400" y="5141913"/>
            <a:ext cx="687388" cy="268287"/>
          </a:xfrm>
          <a:custGeom>
            <a:avLst/>
            <a:gdLst>
              <a:gd name="T0" fmla="*/ 101 w 481"/>
              <a:gd name="T1" fmla="*/ 98 h 237"/>
              <a:gd name="T2" fmla="*/ 27 w 481"/>
              <a:gd name="T3" fmla="*/ 62 h 237"/>
              <a:gd name="T4" fmla="*/ 137 w 481"/>
              <a:gd name="T5" fmla="*/ 52 h 237"/>
              <a:gd name="T6" fmla="*/ 210 w 481"/>
              <a:gd name="T7" fmla="*/ 89 h 237"/>
              <a:gd name="T8" fmla="*/ 238 w 481"/>
              <a:gd name="T9" fmla="*/ 98 h 237"/>
              <a:gd name="T10" fmla="*/ 329 w 481"/>
              <a:gd name="T11" fmla="*/ 89 h 237"/>
              <a:gd name="T12" fmla="*/ 384 w 481"/>
              <a:gd name="T13" fmla="*/ 71 h 237"/>
              <a:gd name="T14" fmla="*/ 411 w 481"/>
              <a:gd name="T15" fmla="*/ 62 h 237"/>
              <a:gd name="T16" fmla="*/ 448 w 481"/>
              <a:gd name="T17" fmla="*/ 71 h 237"/>
              <a:gd name="T18" fmla="*/ 384 w 481"/>
              <a:gd name="T19" fmla="*/ 153 h 237"/>
              <a:gd name="T20" fmla="*/ 421 w 481"/>
              <a:gd name="T21" fmla="*/ 199 h 237"/>
              <a:gd name="T22" fmla="*/ 439 w 481"/>
              <a:gd name="T23" fmla="*/ 226 h 237"/>
              <a:gd name="T24" fmla="*/ 329 w 481"/>
              <a:gd name="T25" fmla="*/ 217 h 237"/>
              <a:gd name="T26" fmla="*/ 183 w 481"/>
              <a:gd name="T27" fmla="*/ 199 h 237"/>
              <a:gd name="T28" fmla="*/ 128 w 481"/>
              <a:gd name="T29" fmla="*/ 217 h 237"/>
              <a:gd name="T30" fmla="*/ 101 w 481"/>
              <a:gd name="T31" fmla="*/ 226 h 237"/>
              <a:gd name="T32" fmla="*/ 0 w 481"/>
              <a:gd name="T33" fmla="*/ 190 h 237"/>
              <a:gd name="T34" fmla="*/ 18 w 481"/>
              <a:gd name="T35" fmla="*/ 171 h 237"/>
              <a:gd name="T36" fmla="*/ 91 w 481"/>
              <a:gd name="T37" fmla="*/ 135 h 237"/>
              <a:gd name="T38" fmla="*/ 101 w 481"/>
              <a:gd name="T39" fmla="*/ 98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1" h="237">
                <a:moveTo>
                  <a:pt x="101" y="98"/>
                </a:moveTo>
                <a:cubicBezTo>
                  <a:pt x="38" y="77"/>
                  <a:pt x="60" y="93"/>
                  <a:pt x="27" y="62"/>
                </a:cubicBezTo>
                <a:cubicBezTo>
                  <a:pt x="49" y="0"/>
                  <a:pt x="89" y="36"/>
                  <a:pt x="137" y="52"/>
                </a:cubicBezTo>
                <a:cubicBezTo>
                  <a:pt x="168" y="85"/>
                  <a:pt x="147" y="68"/>
                  <a:pt x="210" y="89"/>
                </a:cubicBezTo>
                <a:cubicBezTo>
                  <a:pt x="219" y="92"/>
                  <a:pt x="238" y="98"/>
                  <a:pt x="238" y="98"/>
                </a:cubicBezTo>
                <a:cubicBezTo>
                  <a:pt x="268" y="95"/>
                  <a:pt x="299" y="95"/>
                  <a:pt x="329" y="89"/>
                </a:cubicBezTo>
                <a:cubicBezTo>
                  <a:pt x="348" y="85"/>
                  <a:pt x="366" y="77"/>
                  <a:pt x="384" y="71"/>
                </a:cubicBezTo>
                <a:cubicBezTo>
                  <a:pt x="393" y="68"/>
                  <a:pt x="411" y="62"/>
                  <a:pt x="411" y="62"/>
                </a:cubicBezTo>
                <a:cubicBezTo>
                  <a:pt x="423" y="65"/>
                  <a:pt x="438" y="63"/>
                  <a:pt x="448" y="71"/>
                </a:cubicBezTo>
                <a:cubicBezTo>
                  <a:pt x="481" y="97"/>
                  <a:pt x="403" y="141"/>
                  <a:pt x="384" y="153"/>
                </a:cubicBezTo>
                <a:cubicBezTo>
                  <a:pt x="437" y="233"/>
                  <a:pt x="369" y="134"/>
                  <a:pt x="421" y="199"/>
                </a:cubicBezTo>
                <a:cubicBezTo>
                  <a:pt x="428" y="207"/>
                  <a:pt x="450" y="224"/>
                  <a:pt x="439" y="226"/>
                </a:cubicBezTo>
                <a:cubicBezTo>
                  <a:pt x="403" y="233"/>
                  <a:pt x="366" y="220"/>
                  <a:pt x="329" y="217"/>
                </a:cubicBezTo>
                <a:cubicBezTo>
                  <a:pt x="235" y="186"/>
                  <a:pt x="345" y="184"/>
                  <a:pt x="183" y="199"/>
                </a:cubicBezTo>
                <a:cubicBezTo>
                  <a:pt x="165" y="205"/>
                  <a:pt x="146" y="211"/>
                  <a:pt x="128" y="217"/>
                </a:cubicBezTo>
                <a:cubicBezTo>
                  <a:pt x="119" y="220"/>
                  <a:pt x="101" y="226"/>
                  <a:pt x="101" y="226"/>
                </a:cubicBezTo>
                <a:cubicBezTo>
                  <a:pt x="93" y="225"/>
                  <a:pt x="0" y="237"/>
                  <a:pt x="0" y="190"/>
                </a:cubicBezTo>
                <a:cubicBezTo>
                  <a:pt x="0" y="181"/>
                  <a:pt x="12" y="177"/>
                  <a:pt x="18" y="171"/>
                </a:cubicBezTo>
                <a:cubicBezTo>
                  <a:pt x="37" y="152"/>
                  <a:pt x="91" y="135"/>
                  <a:pt x="91" y="135"/>
                </a:cubicBezTo>
                <a:cubicBezTo>
                  <a:pt x="106" y="120"/>
                  <a:pt x="168" y="76"/>
                  <a:pt x="101" y="98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9159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8.3  The Spatial Transformation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Control 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Grid Interpolation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Bilinear spatial transformation </a:t>
            </a:r>
          </a:p>
          <a:p>
            <a:pPr lvl="1">
              <a:lnSpc>
                <a:spcPct val="120000"/>
              </a:lnSpc>
            </a:pP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The eight coefficients can be determined by four pairs of vertices of corresponding grids between the input and output images.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 more efficient way to implement bilinear transformation</a:t>
            </a:r>
          </a:p>
        </p:txBody>
      </p:sp>
      <p:graphicFrame>
        <p:nvGraphicFramePr>
          <p:cNvPr id="2396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817406"/>
              </p:ext>
            </p:extLst>
          </p:nvPr>
        </p:nvGraphicFramePr>
        <p:xfrm>
          <a:off x="1439652" y="2268538"/>
          <a:ext cx="705643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Equation" r:id="rId3" imgW="3581280" imgH="203040" progId="Equation.3">
                  <p:embed/>
                </p:oleObj>
              </mc:Choice>
              <mc:Fallback>
                <p:oleObj name="Equation" r:id="rId3" imgW="3581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652" y="2268538"/>
                        <a:ext cx="705643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73598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52388"/>
            <a:ext cx="8637588" cy="1431925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8.4 Applications of Geometric Operations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Geometric Calibration 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Removal of camera-induced geometric distortion of images, such as those from satellites and radar.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Image Rectification 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Images taken by imaging systems using non-rectangular pixel coordinates must be rectified before processing or display</a:t>
            </a:r>
          </a:p>
        </p:txBody>
      </p:sp>
    </p:spTree>
    <p:extLst>
      <p:ext uri="{BB962C8B-B14F-4D97-AF65-F5344CB8AC3E}">
        <p14:creationId xmlns:p14="http://schemas.microsoft.com/office/powerpoint/2010/main" val="39933525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52388"/>
            <a:ext cx="8637588" cy="1431925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8.4 Applications of Geometric Operations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Rectification of images digitized by angle-scanning camera involves the projection of a spherical surface onto a tangent plane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 fifth-order polynomial warp, implemented in a polar coordinate system, can rectify images taken by a fish-eye wide-angle 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camera.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3289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52388"/>
            <a:ext cx="8637588" cy="1431925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8.4 Applications of Geometric Operations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Image Registration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Registering similar images before comparison.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Image Format Conversion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Image Format Conversion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Making images of chromosomes straight by properly designed geometric transformation with control grid techniques.</a:t>
            </a:r>
          </a:p>
        </p:txBody>
      </p:sp>
    </p:spTree>
    <p:extLst>
      <p:ext uri="{BB962C8B-B14F-4D97-AF65-F5344CB8AC3E}">
        <p14:creationId xmlns:p14="http://schemas.microsoft.com/office/powerpoint/2010/main" val="42321037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52388"/>
            <a:ext cx="8637588" cy="1431925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8.4 Applications of Geometric Operations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Map 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Projection</a:t>
            </a:r>
          </a:p>
          <a:p>
            <a:pPr lvl="1"/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Geometric transformations are used to project spherical surface to map in a plane. </a:t>
            </a:r>
          </a:p>
          <a:p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Morphing</a:t>
            </a:r>
            <a:r>
              <a:rPr lang="zh-CN" altLang="en-US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（变形）</a:t>
            </a:r>
          </a:p>
          <a:p>
            <a:pPr lvl="1"/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Morphing is a technique that allows one object to transform gradually into another, which can produce more realistic looking transformation in image fades out and fades in.</a:t>
            </a:r>
          </a:p>
        </p:txBody>
      </p:sp>
    </p:spTree>
    <p:extLst>
      <p:ext uri="{BB962C8B-B14F-4D97-AF65-F5344CB8AC3E}">
        <p14:creationId xmlns:p14="http://schemas.microsoft.com/office/powerpoint/2010/main" val="27480852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719572" y="296652"/>
            <a:ext cx="8162925" cy="762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Spatial Transformation</a:t>
            </a:r>
            <a:endParaRPr lang="zh-CN" altLang="en-US" b="1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pic>
        <p:nvPicPr>
          <p:cNvPr id="301060" name="Picture 4" descr="tiger_g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32088"/>
            <a:ext cx="1908175" cy="229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061" name="Picture 5" descr="tiger_wi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43200"/>
            <a:ext cx="1908175" cy="229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1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63588" y="692696"/>
            <a:ext cx="8162925" cy="762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Spatial Transformation</a:t>
            </a:r>
            <a:endParaRPr lang="zh-CN" altLang="en-US" b="1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pic>
        <p:nvPicPr>
          <p:cNvPr id="302084" name="Picture 4" descr="Image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13038"/>
            <a:ext cx="2011363" cy="246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085" name="Picture 5" descr="Image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13038"/>
            <a:ext cx="2011363" cy="246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3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AutoShape 2"/>
          <p:cNvSpPr>
            <a:spLocks noChangeArrowheads="1"/>
          </p:cNvSpPr>
          <p:nvPr/>
        </p:nvSpPr>
        <p:spPr bwMode="auto">
          <a:xfrm>
            <a:off x="4572000" y="1109663"/>
            <a:ext cx="3816350" cy="719137"/>
          </a:xfrm>
          <a:prstGeom prst="wedgeRectCallout">
            <a:avLst>
              <a:gd name="adj1" fmla="val -77245"/>
              <a:gd name="adj2" fmla="val 154634"/>
            </a:avLst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/>
              <a:t>http://www.morpheussoftware.net/</a:t>
            </a: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title"/>
          </p:nvPr>
        </p:nvSpPr>
        <p:spPr>
          <a:xfrm>
            <a:off x="287524" y="457200"/>
            <a:ext cx="8162925" cy="762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Morphing</a:t>
            </a:r>
            <a:endParaRPr lang="zh-CN" altLang="en-US" b="1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413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  <a:p>
            <a:pPr lvl="1"/>
            <a:endParaRPr lang="en-US" altLang="zh-CN" b="1" dirty="0"/>
          </a:p>
        </p:txBody>
      </p:sp>
      <p:pic>
        <p:nvPicPr>
          <p:cNvPr id="304133" name="Picture 5" descr="morph_gir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54263"/>
            <a:ext cx="2492375" cy="12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34" name="Picture 6" descr="morph_ti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37125"/>
            <a:ext cx="2759075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35" name="models.mp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86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137" name="Picture 9" descr="2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572000"/>
            <a:ext cx="1676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3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4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4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413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413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04764"/>
            <a:ext cx="8129012" cy="30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Morphing</a:t>
            </a:r>
            <a:endParaRPr lang="zh-CN" altLang="en-US" b="1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05155" name="Picture 3" descr="give1"/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3200" y="3127375"/>
            <a:ext cx="2857500" cy="174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5156" name="Picture 4" descr="give2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8625" y="2952750"/>
            <a:ext cx="3048000" cy="2095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5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aa"/>
          <p:cNvPicPr>
            <a:picLocks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0"/>
            <a:ext cx="51482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 descr="1149304191572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1149304138873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11493040415588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 descr="1149304047562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 descr="114930406010567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8" descr="116015114421353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08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23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9"/>
          <a:stretch>
            <a:fillRect/>
          </a:stretch>
        </p:blipFill>
        <p:spPr bwMode="auto">
          <a:xfrm>
            <a:off x="0" y="2492375"/>
            <a:ext cx="91408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0" descr="LS9V040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1408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1.25642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28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8" presetID="63" presetClass="path" presetSubtype="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11111E-6 -6.28466E-7 L 1.25642 -6.28466E-7 " pathEditMode="relative" rAng="0" ptsTypes="AA">
                                      <p:cBhvr>
                                        <p:cTn id="19" dur="30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28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27" presetID="63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-2.12569E-6 L 1.25659 -2.12569E-6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28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36" presetID="63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7.40741E-7 L 1.26007 -7.40741E-7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30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45" presetID="63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7.40741E-7 L 1.26007 -7.40741E-7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300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54" presetID="63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1.26007 0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30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1000"/>
                            </p:stCondLst>
                            <p:childTnLst>
                              <p:par>
                                <p:cTn id="63" presetID="63" presetClass="pat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-7.40741E-7 L 1.26007 -7.40741E-7 " pathEditMode="relative" rAng="0" ptsTypes="AA">
                                      <p:cBhvr>
                                        <p:cTn id="64" dur="3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300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0748"/>
            <a:ext cx="8625832" cy="48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16732"/>
            <a:ext cx="8121824" cy="52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87725" y="6129300"/>
            <a:ext cx="1476164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5.7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49151" y="624134"/>
            <a:ext cx="402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5.3 Spatial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7"/>
          <a:stretch/>
        </p:blipFill>
        <p:spPr bwMode="auto">
          <a:xfrm>
            <a:off x="2123728" y="1153855"/>
            <a:ext cx="5076564" cy="485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59532" y="1803456"/>
            <a:ext cx="1871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Original </a:t>
            </a:r>
          </a:p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X-ray Image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59860" y="1818845"/>
            <a:ext cx="18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Gaussian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9532" y="4248165"/>
            <a:ext cx="18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Arithmetic Mean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64288" y="4248165"/>
            <a:ext cx="18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Geometric Mean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 flipV="1">
            <a:off x="1511660" y="3825044"/>
            <a:ext cx="2483768" cy="1512168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 bwMode="auto">
          <a:xfrm flipV="1">
            <a:off x="1511660" y="3825044"/>
            <a:ext cx="5004556" cy="1656184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88032" y="5281101"/>
            <a:ext cx="15481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More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en-US" altLang="zh-CN" dirty="0" smtClean="0">
                <a:solidFill>
                  <a:srgbClr val="92D050"/>
                </a:solidFill>
              </a:rPr>
              <a:t>Less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Blurring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23729" y="6114782"/>
            <a:ext cx="1512168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5.8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/>
          <a:stretch/>
        </p:blipFill>
        <p:spPr bwMode="auto">
          <a:xfrm>
            <a:off x="2082095" y="1135498"/>
            <a:ext cx="5046189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70790" y="1844823"/>
            <a:ext cx="201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Pepper </a:t>
            </a:r>
            <a:r>
              <a:rPr lang="en-US" altLang="zh-CN" sz="2400" dirty="0" smtClean="0">
                <a:solidFill>
                  <a:srgbClr val="0000FF"/>
                </a:solidFill>
              </a:rPr>
              <a:t>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8284" y="1844824"/>
            <a:ext cx="18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92D050"/>
                </a:solidFill>
              </a:rPr>
              <a:t>Salt</a:t>
            </a:r>
            <a:r>
              <a:rPr lang="en-US" altLang="zh-CN" sz="2400" dirty="0" smtClean="0">
                <a:solidFill>
                  <a:srgbClr val="0000FF"/>
                </a:solidFill>
              </a:rPr>
              <a:t>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00" y="4365104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</a:rPr>
              <a:t>Contraharmonic Filter Q = +1.5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28284" y="4386808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FF"/>
                </a:solidFill>
              </a:rPr>
              <a:t>Contraharmonic Filter Q = -1.5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49151" y="624134"/>
            <a:ext cx="402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5.3 Spatial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783" y="6114782"/>
            <a:ext cx="5108625" cy="38162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 bwMode="auto">
          <a:xfrm flipV="1">
            <a:off x="1076798" y="3897052"/>
            <a:ext cx="2235062" cy="1548172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 bwMode="auto">
          <a:xfrm flipV="1">
            <a:off x="1076798" y="3908908"/>
            <a:ext cx="4755342" cy="1654675"/>
          </a:xfrm>
          <a:prstGeom prst="straightConnector1">
            <a:avLst/>
          </a:prstGeom>
          <a:ln>
            <a:solidFill>
              <a:srgbClr val="92D05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10395" y="5482389"/>
            <a:ext cx="15481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Thin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en-US" altLang="zh-CN" dirty="0" smtClean="0">
                <a:solidFill>
                  <a:srgbClr val="92D050"/>
                </a:solidFill>
              </a:rPr>
              <a:t>Fat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Fingers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16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24717" y="5013176"/>
            <a:ext cx="154118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5.9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21"/>
          <a:stretch/>
        </p:blipFill>
        <p:spPr bwMode="auto">
          <a:xfrm>
            <a:off x="2024717" y="2335826"/>
            <a:ext cx="5298530" cy="256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79512" y="3477816"/>
            <a:ext cx="205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Filtering pepper noise with  Q = -1.5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23247" y="3478808"/>
            <a:ext cx="1845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Filtering salt noise with Q=+1.5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9427" y="1474052"/>
            <a:ext cx="63491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FF"/>
                </a:solidFill>
              </a:rPr>
              <a:t>Wrong sign in </a:t>
            </a:r>
            <a:r>
              <a:rPr lang="en-US" altLang="zh-CN" sz="2800" dirty="0" smtClean="0">
                <a:solidFill>
                  <a:srgbClr val="0000FF"/>
                </a:solidFill>
              </a:rPr>
              <a:t>contraharmonic </a:t>
            </a:r>
            <a:r>
              <a:rPr lang="en-US" altLang="zh-CN" sz="2800" dirty="0">
                <a:solidFill>
                  <a:srgbClr val="0000FF"/>
                </a:solidFill>
              </a:rPr>
              <a:t>filtering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49151" y="624134"/>
            <a:ext cx="402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5.3 Spatial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4" y="1952836"/>
            <a:ext cx="8496160" cy="2696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1560" y="2924944"/>
            <a:ext cx="42484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0" dirty="0" smtClean="0">
                <a:solidFill>
                  <a:srgbClr val="3333CC"/>
                </a:solidFill>
              </a:rPr>
              <a:t>Order Statistic Filters:</a:t>
            </a:r>
            <a:endParaRPr lang="zh-CN" altLang="en-US" sz="3200" b="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0"/>
          <a:stretch/>
        </p:blipFill>
        <p:spPr bwMode="auto">
          <a:xfrm>
            <a:off x="2159732" y="1135498"/>
            <a:ext cx="5034298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195736" y="5996423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5.10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5516" y="1912185"/>
            <a:ext cx="2012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Salt-and-Pepper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64288" y="2096850"/>
            <a:ext cx="201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Median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516" y="4277651"/>
            <a:ext cx="2012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</a:rPr>
              <a:t>Median </a:t>
            </a:r>
            <a:r>
              <a:rPr lang="en-US" altLang="zh-CN" sz="2400" dirty="0" smtClean="0">
                <a:solidFill>
                  <a:srgbClr val="0000FF"/>
                </a:solidFill>
              </a:rPr>
              <a:t>Filter twice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64288" y="4277651"/>
            <a:ext cx="2012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</a:rPr>
              <a:t>Median </a:t>
            </a:r>
            <a:r>
              <a:rPr lang="en-US" altLang="zh-CN" sz="2400" dirty="0" smtClean="0">
                <a:solidFill>
                  <a:srgbClr val="0000FF"/>
                </a:solidFill>
              </a:rPr>
              <a:t>Filter three times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49151" y="624134"/>
            <a:ext cx="402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5.3 Spatial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6128781"/>
            <a:ext cx="4874516" cy="31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4534" y="612278"/>
            <a:ext cx="6755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 A Model of the Image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Degradation/Restoration Process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7875" y="4266224"/>
            <a:ext cx="1764196" cy="1323439"/>
          </a:xfrm>
          <a:prstGeom prst="rect">
            <a:avLst/>
          </a:prstGeom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of the image degradation/restoration process.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87"/>
          <a:stretch/>
        </p:blipFill>
        <p:spPr bwMode="auto">
          <a:xfrm>
            <a:off x="677875" y="1908883"/>
            <a:ext cx="7837584" cy="220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655676" y="4535528"/>
            <a:ext cx="7904162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g(</a:t>
            </a:r>
            <a:r>
              <a:rPr lang="en-US" altLang="zh-CN" i="1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x,y</a:t>
            </a: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</a:rPr>
              <a:t>)=h(</a:t>
            </a:r>
            <a:r>
              <a:rPr lang="en-US" altLang="zh-CN" i="1" dirty="0" err="1">
                <a:solidFill>
                  <a:srgbClr val="0000FF"/>
                </a:solidFill>
                <a:ea typeface="宋体" panose="02010600030101010101" pitchFamily="2" charset="-122"/>
              </a:rPr>
              <a:t>x,y</a:t>
            </a: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</a:rPr>
              <a:t>)*f(</a:t>
            </a:r>
            <a:r>
              <a:rPr lang="en-US" altLang="zh-CN" i="1" dirty="0" err="1">
                <a:solidFill>
                  <a:srgbClr val="0000FF"/>
                </a:solidFill>
                <a:ea typeface="宋体" panose="02010600030101010101" pitchFamily="2" charset="-122"/>
              </a:rPr>
              <a:t>x,y</a:t>
            </a: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</a:rPr>
              <a:t>)+</a:t>
            </a:r>
            <a:r>
              <a:rPr lang="el-GR" altLang="zh-CN" i="1" dirty="0">
                <a:solidFill>
                  <a:srgbClr val="0000FF"/>
                </a:solidFill>
                <a:cs typeface="Times New Roman" panose="02020603050405020304" pitchFamily="18" charset="0"/>
              </a:rPr>
              <a:t>η</a:t>
            </a: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 err="1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ctr">
              <a:spcBef>
                <a:spcPct val="50000"/>
              </a:spcBef>
            </a:pP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G(</a:t>
            </a:r>
            <a:r>
              <a:rPr lang="en-US" altLang="zh-CN" i="1" dirty="0" err="1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)=H(</a:t>
            </a:r>
            <a:r>
              <a:rPr lang="en-US" altLang="zh-CN" i="1" dirty="0" err="1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)F(</a:t>
            </a:r>
            <a:r>
              <a:rPr lang="en-US" altLang="zh-CN" i="1" dirty="0" err="1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)+N(</a:t>
            </a:r>
            <a:r>
              <a:rPr lang="en-US" altLang="zh-CN" i="1" dirty="0" err="1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u,v</a:t>
            </a:r>
            <a:r>
              <a:rPr lang="en-US" altLang="zh-CN" i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l-GR" altLang="zh-CN" i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79712" y="6008171"/>
            <a:ext cx="54938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0" dirty="0">
                <a:solidFill>
                  <a:srgbClr val="3333CD"/>
                </a:solidFill>
                <a:latin typeface="TimesNewRomanPSMT"/>
              </a:rPr>
              <a:t>(</a:t>
            </a:r>
            <a:r>
              <a:rPr lang="en-US" altLang="zh-CN" sz="3600" b="0" dirty="0" smtClean="0">
                <a:solidFill>
                  <a:srgbClr val="3333CD"/>
                </a:solidFill>
                <a:latin typeface="TimesNewRomanPSMT"/>
              </a:rPr>
              <a:t>Linear/Additive model)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782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0748"/>
            <a:ext cx="8560956" cy="45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1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1232756"/>
            <a:ext cx="8438712" cy="45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08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9151" y="624134"/>
            <a:ext cx="402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5.3 Spatial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18"/>
          <a:stretch/>
        </p:blipFill>
        <p:spPr bwMode="auto">
          <a:xfrm>
            <a:off x="1484657" y="2752243"/>
            <a:ext cx="5904655" cy="284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943708" y="1645608"/>
            <a:ext cx="2012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Max Filter</a:t>
            </a:r>
          </a:p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-Pepper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84657" y="5599356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88024" y="1645608"/>
            <a:ext cx="2012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Min Filter</a:t>
            </a:r>
          </a:p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-Salt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7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9151" y="624134"/>
            <a:ext cx="402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5.3 Spatial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25" y="1159210"/>
            <a:ext cx="3518300" cy="506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68583" y="1802937"/>
            <a:ext cx="220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Uniform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43592" y="1433604"/>
            <a:ext cx="2374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Additional </a:t>
            </a:r>
          </a:p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Salt-and-Pepper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5773" y="3343997"/>
            <a:ext cx="2012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Arithmetic </a:t>
            </a:r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en-US" altLang="zh-CN" sz="2400" dirty="0" smtClean="0">
                <a:solidFill>
                  <a:srgbClr val="0000FF"/>
                </a:solidFill>
              </a:rPr>
              <a:t>ean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77662" y="3343996"/>
            <a:ext cx="220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Geometric Mean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010" y="5094083"/>
            <a:ext cx="220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Median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92761" y="4909416"/>
            <a:ext cx="227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Alpha-trimmed Mean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52088" y="6299787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1397" y="5804218"/>
            <a:ext cx="1547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All 5</a:t>
            </a:r>
            <a:r>
              <a:rPr lang="en-US" altLang="zh-CN" sz="3200" dirty="0" smtClean="0">
                <a:solidFill>
                  <a:srgbClr val="FF0000"/>
                </a:solidFill>
                <a:sym typeface="Symbol" panose="05050102010706020507" pitchFamily="18" charset="2"/>
              </a:rPr>
              <a:t>5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839038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41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9151" y="624134"/>
            <a:ext cx="402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5.3 Spatial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1"/>
          <a:stretch/>
        </p:blipFill>
        <p:spPr bwMode="auto">
          <a:xfrm>
            <a:off x="2159732" y="1484784"/>
            <a:ext cx="469745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1165" y="2232063"/>
            <a:ext cx="230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Gaussian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0368" y="2047398"/>
            <a:ext cx="2300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Arithmetic Mean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520" y="4437112"/>
            <a:ext cx="2300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Geometric Mean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0252" y="4437112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Adaptive Noise Reduction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0124" y="6199537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5.13</a:t>
            </a:r>
          </a:p>
        </p:txBody>
      </p:sp>
    </p:spTree>
    <p:extLst>
      <p:ext uri="{BB962C8B-B14F-4D97-AF65-F5344CB8AC3E}">
        <p14:creationId xmlns:p14="http://schemas.microsoft.com/office/powerpoint/2010/main" val="12257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44724"/>
            <a:ext cx="8496944" cy="56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6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9151" y="624134"/>
            <a:ext cx="402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5.3 Spatial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01"/>
          <a:stretch/>
        </p:blipFill>
        <p:spPr bwMode="auto">
          <a:xfrm>
            <a:off x="554221" y="2647532"/>
            <a:ext cx="7995866" cy="255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91580" y="1696955"/>
            <a:ext cx="2332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Salt-and-Pepper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29317" y="1881623"/>
            <a:ext cx="230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Median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4713" y="1696956"/>
            <a:ext cx="2300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Adaptive Median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7564" y="5340496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5.14</a:t>
            </a:r>
          </a:p>
        </p:txBody>
      </p:sp>
    </p:spTree>
    <p:extLst>
      <p:ext uri="{BB962C8B-B14F-4D97-AF65-F5344CB8AC3E}">
        <p14:creationId xmlns:p14="http://schemas.microsoft.com/office/powerpoint/2010/main" val="16351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944724"/>
            <a:ext cx="8604956" cy="57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9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6567" y="612278"/>
            <a:ext cx="56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5.4 Frequency Domain Filter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8"/>
          <a:stretch/>
        </p:blipFill>
        <p:spPr bwMode="auto">
          <a:xfrm>
            <a:off x="899592" y="3165520"/>
            <a:ext cx="7615238" cy="212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511660" y="2456892"/>
            <a:ext cx="109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Ideal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23757" y="2456892"/>
            <a:ext cx="217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Butterworth(1)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88224" y="2456892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Gaussian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8448" y="5682154"/>
            <a:ext cx="3793401" cy="584775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5.15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Perspective plots of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bandreject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filters.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84148" y="1533213"/>
            <a:ext cx="3471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>
                <a:solidFill>
                  <a:srgbClr val="0000FF"/>
                </a:solidFill>
              </a:rPr>
              <a:t>Bandreject</a:t>
            </a:r>
            <a:r>
              <a:rPr lang="en-US" altLang="zh-CN" sz="3200" dirty="0" smtClean="0">
                <a:solidFill>
                  <a:srgbClr val="0000FF"/>
                </a:solidFill>
              </a:rPr>
              <a:t> Filters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6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160748"/>
            <a:ext cx="7660608" cy="42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6567" y="612278"/>
            <a:ext cx="56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5.4 Frequency Domain Filter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6"/>
          <a:stretch/>
        </p:blipFill>
        <p:spPr bwMode="auto">
          <a:xfrm>
            <a:off x="1770032" y="1474052"/>
            <a:ext cx="5790300" cy="447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02701" y="2082042"/>
            <a:ext cx="1696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Sinusoidal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6" y="4509120"/>
            <a:ext cx="1814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Butterworth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55529" y="2266709"/>
            <a:ext cx="169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Spectrum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5529" y="4361249"/>
            <a:ext cx="1372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Result of Filtering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49613" y="6084584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5.16</a:t>
            </a:r>
          </a:p>
        </p:txBody>
      </p:sp>
    </p:spTree>
    <p:extLst>
      <p:ext uri="{BB962C8B-B14F-4D97-AF65-F5344CB8AC3E}">
        <p14:creationId xmlns:p14="http://schemas.microsoft.com/office/powerpoint/2010/main" val="12163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6567" y="612278"/>
            <a:ext cx="56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5.4 Frequency Domain Filter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9"/>
          <a:stretch/>
        </p:blipFill>
        <p:spPr bwMode="auto">
          <a:xfrm>
            <a:off x="4254691" y="2132857"/>
            <a:ext cx="3647507" cy="3852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17727" y="5324181"/>
            <a:ext cx="3337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Noise pattern obtained by bandpass filtering.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54691" y="5993337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5.17</a:t>
            </a:r>
          </a:p>
        </p:txBody>
      </p:sp>
      <p:sp>
        <p:nvSpPr>
          <p:cNvPr id="3" name="矩形 2"/>
          <p:cNvSpPr/>
          <p:nvPr/>
        </p:nvSpPr>
        <p:spPr>
          <a:xfrm>
            <a:off x="717727" y="1331593"/>
            <a:ext cx="6770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 Band Pass Filter (Extract Periodic Noises</a:t>
            </a:r>
            <a:r>
              <a:rPr lang="zh-CN" altLang="en-US" sz="2800" dirty="0" smtClean="0">
                <a:solidFill>
                  <a:srgbClr val="0000FF"/>
                </a:solidFill>
              </a:rPr>
              <a:t>)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26" y="2909560"/>
            <a:ext cx="3916800" cy="5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8716803" cy="53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1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6567" y="612278"/>
            <a:ext cx="56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5.4 Frequency Domain Filter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473"/>
          <a:stretch/>
        </p:blipFill>
        <p:spPr bwMode="auto">
          <a:xfrm>
            <a:off x="1439652" y="2272517"/>
            <a:ext cx="6588732" cy="370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83768" y="2052747"/>
            <a:ext cx="169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Ideal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3548" y="3687414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Butterworth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76256" y="3687415"/>
            <a:ext cx="169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Gaussian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7694" y="6048581"/>
            <a:ext cx="3942438" cy="584775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5.18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Perspective plots of notch (reject) filters.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4240" y="1311074"/>
            <a:ext cx="265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00FF"/>
                </a:solidFill>
              </a:rPr>
              <a:t>Notch Filters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32" y="1385082"/>
            <a:ext cx="29088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1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6567" y="612278"/>
            <a:ext cx="56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5.4 Frequency Domain Filter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353" y="1135498"/>
            <a:ext cx="3825600" cy="5555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53760" y="3451740"/>
            <a:ext cx="196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Spectrum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4228" y="3267073"/>
            <a:ext cx="196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Notch Pass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5536" y="5121188"/>
            <a:ext cx="237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Noise Pattern in </a:t>
            </a:r>
          </a:p>
          <a:p>
            <a:r>
              <a:rPr lang="en-US" altLang="zh-CN" sz="2400" dirty="0" smtClean="0">
                <a:solidFill>
                  <a:srgbClr val="0000FF"/>
                </a:solidFill>
              </a:rPr>
              <a:t>Spatial Domain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228" y="5121187"/>
            <a:ext cx="196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Result of Filtering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56145" y="1458140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5.19</a:t>
            </a:r>
          </a:p>
        </p:txBody>
      </p:sp>
    </p:spTree>
    <p:extLst>
      <p:ext uri="{BB962C8B-B14F-4D97-AF65-F5344CB8AC3E}">
        <p14:creationId xmlns:p14="http://schemas.microsoft.com/office/powerpoint/2010/main" val="2796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6567" y="612278"/>
            <a:ext cx="56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5.4 Frequency Domain Filter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/>
          <a:stretch/>
        </p:blipFill>
        <p:spPr bwMode="auto">
          <a:xfrm>
            <a:off x="2663788" y="2046582"/>
            <a:ext cx="6335874" cy="380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868966" y="6124370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5.20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948" y="2564904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Periodic Inference Shown in Fourier Spectrum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33" y="1162882"/>
            <a:ext cx="6960807" cy="6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88740"/>
            <a:ext cx="8755400" cy="497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28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88740"/>
            <a:ext cx="8388932" cy="540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94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0748"/>
            <a:ext cx="8532948" cy="44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6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6567" y="612278"/>
            <a:ext cx="56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5.4 Frequency Domain Filter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1" r="17649" b="12464"/>
          <a:stretch/>
        </p:blipFill>
        <p:spPr bwMode="auto">
          <a:xfrm>
            <a:off x="3705098" y="1688362"/>
            <a:ext cx="4612365" cy="4044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788699" y="5929787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8339" y="2168860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Fourier Spectrum of Corrupted Image (without shifting)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07804" y="612278"/>
            <a:ext cx="3534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5.2 Noise Models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9"/>
          <a:stretch/>
        </p:blipFill>
        <p:spPr bwMode="auto">
          <a:xfrm>
            <a:off x="627718" y="1267532"/>
            <a:ext cx="7848872" cy="469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150737" y="5962602"/>
            <a:ext cx="4104456" cy="584775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important probability density functions.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2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6567" y="612278"/>
            <a:ext cx="56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5.4 Frequency Domain Filter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54"/>
          <a:stretch/>
        </p:blipFill>
        <p:spPr bwMode="auto">
          <a:xfrm>
            <a:off x="1434368" y="2456892"/>
            <a:ext cx="6030096" cy="298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434368" y="1846855"/>
            <a:ext cx="6624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rgbClr val="0000FF"/>
                </a:solidFill>
              </a:rPr>
              <a:t>N(</a:t>
            </a:r>
            <a:r>
              <a:rPr lang="en-US" altLang="zh-CN" sz="2400" i="1" dirty="0" err="1">
                <a:solidFill>
                  <a:srgbClr val="0000FF"/>
                </a:solidFill>
              </a:rPr>
              <a:t>u,v</a:t>
            </a:r>
            <a:r>
              <a:rPr lang="en-US" altLang="zh-CN" sz="2400" i="1" dirty="0">
                <a:solidFill>
                  <a:srgbClr val="0000FF"/>
                </a:solidFill>
              </a:rPr>
              <a:t>)=H(</a:t>
            </a:r>
            <a:r>
              <a:rPr lang="en-US" altLang="zh-CN" sz="2400" i="1" dirty="0" err="1">
                <a:solidFill>
                  <a:srgbClr val="0000FF"/>
                </a:solidFill>
              </a:rPr>
              <a:t>u,v</a:t>
            </a:r>
            <a:r>
              <a:rPr lang="en-US" altLang="zh-CN" sz="2400" i="1" dirty="0">
                <a:solidFill>
                  <a:srgbClr val="0000FF"/>
                </a:solidFill>
              </a:rPr>
              <a:t>)G(</a:t>
            </a:r>
            <a:r>
              <a:rPr lang="en-US" altLang="zh-CN" sz="2400" i="1" dirty="0" err="1">
                <a:solidFill>
                  <a:srgbClr val="0000FF"/>
                </a:solidFill>
              </a:rPr>
              <a:t>u,v</a:t>
            </a:r>
            <a:r>
              <a:rPr lang="en-US" altLang="zh-CN" sz="2400" i="1" dirty="0">
                <a:solidFill>
                  <a:srgbClr val="0000FF"/>
                </a:solidFill>
              </a:rPr>
              <a:t>) </a:t>
            </a:r>
            <a:r>
              <a:rPr lang="en-US" altLang="zh-CN" sz="2400" i="1" dirty="0" smtClean="0">
                <a:solidFill>
                  <a:srgbClr val="0000FF"/>
                </a:solidFill>
              </a:rPr>
              <a:t>    η(</a:t>
            </a:r>
            <a:r>
              <a:rPr lang="en-US" altLang="zh-CN" sz="2400" i="1" dirty="0" err="1" smtClean="0">
                <a:solidFill>
                  <a:srgbClr val="0000FF"/>
                </a:solidFill>
              </a:rPr>
              <a:t>x,y</a:t>
            </a:r>
            <a:r>
              <a:rPr lang="en-US" altLang="zh-CN" sz="2400" i="1" dirty="0">
                <a:solidFill>
                  <a:srgbClr val="0000FF"/>
                </a:solidFill>
              </a:rPr>
              <a:t>)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en-US" altLang="zh-CN" sz="2400" dirty="0">
                <a:solidFill>
                  <a:srgbClr val="0000FF"/>
                </a:solidFill>
                <a:sym typeface="Symbol" panose="05050102010706020507" pitchFamily="18" charset="2"/>
              </a:rPr>
              <a:t> </a:t>
            </a:r>
            <a:r>
              <a:rPr lang="en-US" altLang="zh-CN" sz="2400" baseline="30000" dirty="0">
                <a:solidFill>
                  <a:srgbClr val="0000FF"/>
                </a:solidFill>
                <a:sym typeface="Symbol" panose="05050102010706020507" pitchFamily="18" charset="2"/>
              </a:rPr>
              <a:t>-1</a:t>
            </a:r>
            <a:r>
              <a:rPr lang="en-US" altLang="zh-CN" sz="2400" dirty="0">
                <a:solidFill>
                  <a:srgbClr val="0000FF"/>
                </a:solidFill>
                <a:sym typeface="Symbol" panose="05050102010706020507" pitchFamily="18" charset="2"/>
              </a:rPr>
              <a:t>{</a:t>
            </a:r>
            <a:r>
              <a:rPr lang="en-US" altLang="zh-CN" sz="2400" i="1" dirty="0">
                <a:solidFill>
                  <a:srgbClr val="0000FF"/>
                </a:solidFill>
                <a:sym typeface="Symbol" panose="05050102010706020507" pitchFamily="18" charset="2"/>
              </a:rPr>
              <a:t>H(</a:t>
            </a:r>
            <a:r>
              <a:rPr lang="en-US" altLang="zh-CN" sz="2400" i="1" dirty="0" err="1">
                <a:solidFill>
                  <a:srgbClr val="0000FF"/>
                </a:solidFill>
                <a:sym typeface="Symbol" panose="05050102010706020507" pitchFamily="18" charset="2"/>
              </a:rPr>
              <a:t>u,v</a:t>
            </a:r>
            <a:r>
              <a:rPr lang="en-US" altLang="zh-CN" sz="2400" i="1" dirty="0">
                <a:solidFill>
                  <a:srgbClr val="0000FF"/>
                </a:solidFill>
                <a:sym typeface="Symbol" panose="05050102010706020507" pitchFamily="18" charset="2"/>
              </a:rPr>
              <a:t>)G(</a:t>
            </a:r>
            <a:r>
              <a:rPr lang="en-US" altLang="zh-CN" sz="2400" i="1" dirty="0" err="1">
                <a:solidFill>
                  <a:srgbClr val="0000FF"/>
                </a:solidFill>
                <a:sym typeface="Symbol" panose="05050102010706020507" pitchFamily="18" charset="2"/>
              </a:rPr>
              <a:t>u,v</a:t>
            </a:r>
            <a:r>
              <a:rPr lang="en-US" altLang="zh-CN" sz="2400" i="1" dirty="0" smtClean="0">
                <a:solidFill>
                  <a:srgbClr val="0000FF"/>
                </a:solidFill>
                <a:sym typeface="Symbol" panose="05050102010706020507" pitchFamily="18" charset="2"/>
              </a:rPr>
              <a:t>)</a:t>
            </a:r>
            <a:r>
              <a:rPr lang="en-US" altLang="zh-CN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}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34368" y="1425818"/>
            <a:ext cx="25474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Spectrum</a:t>
            </a:r>
            <a:r>
              <a:rPr lang="en-US" altLang="zh-CN" dirty="0" smtClean="0"/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of noise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0320" y="1425818"/>
            <a:ext cx="2852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Interference pattern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19778" y="5593596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5.22</a:t>
            </a:r>
          </a:p>
        </p:txBody>
      </p:sp>
    </p:spTree>
    <p:extLst>
      <p:ext uri="{BB962C8B-B14F-4D97-AF65-F5344CB8AC3E}">
        <p14:creationId xmlns:p14="http://schemas.microsoft.com/office/powerpoint/2010/main" val="196851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06567" y="612278"/>
            <a:ext cx="56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5.4 Frequency Domain Filter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r="19537" b="8937"/>
          <a:stretch/>
        </p:blipFill>
        <p:spPr bwMode="auto">
          <a:xfrm>
            <a:off x="3383868" y="1546696"/>
            <a:ext cx="4716524" cy="428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527884" y="5929137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1540" y="252890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Filtered Image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23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620688"/>
            <a:ext cx="7344816" cy="58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9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60748"/>
            <a:ext cx="8830311" cy="45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63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75656" y="612278"/>
            <a:ext cx="6410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5.6 Estimating the Degradation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Function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24"/>
          <a:stretch/>
        </p:blipFill>
        <p:spPr bwMode="auto">
          <a:xfrm>
            <a:off x="2159732" y="2929923"/>
            <a:ext cx="63454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084826" y="6195674"/>
            <a:ext cx="5985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00FF"/>
                </a:solidFill>
              </a:rPr>
              <a:t>Degradation Estimation Example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91850" y="2371681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Light Impulse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55406" y="2410715"/>
            <a:ext cx="351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Degraded Impulse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84827" y="6181438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5.24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78" y="1587947"/>
            <a:ext cx="7344000" cy="65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717032"/>
            <a:ext cx="1902869" cy="13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64704"/>
            <a:ext cx="8431332" cy="46933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5589240"/>
            <a:ext cx="5097600" cy="8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2"/>
          <a:stretch/>
        </p:blipFill>
        <p:spPr bwMode="auto">
          <a:xfrm>
            <a:off x="2483768" y="2007693"/>
            <a:ext cx="4392488" cy="4373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447764" y="6442582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5.25</a:t>
            </a:r>
          </a:p>
        </p:txBody>
      </p:sp>
      <p:sp>
        <p:nvSpPr>
          <p:cNvPr id="3" name="矩形 2"/>
          <p:cNvSpPr/>
          <p:nvPr/>
        </p:nvSpPr>
        <p:spPr>
          <a:xfrm>
            <a:off x="863588" y="1465620"/>
            <a:ext cx="7579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Modeling of turbulence in atmospheric images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2075" y="2460945"/>
            <a:ext cx="1712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Negligible Turbulence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4384" y="2414779"/>
            <a:ext cx="168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k = 0.0025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7731" y="4841629"/>
            <a:ext cx="168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k = 0.001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74384" y="4844212"/>
            <a:ext cx="168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k = 0.00025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75656" y="612278"/>
            <a:ext cx="6410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5.6 Estimating the Degradation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Function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12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872715"/>
            <a:ext cx="8676964" cy="566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15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44724"/>
            <a:ext cx="8798624" cy="52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01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052736"/>
            <a:ext cx="8726512" cy="49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1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54" y="1871984"/>
            <a:ext cx="3233095" cy="314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346578" y="1872920"/>
            <a:ext cx="2019007" cy="1569660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pattern used to illustrate the characteristics of the noise PDFs shown in Fig. 5.2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07804" y="612278"/>
            <a:ext cx="3534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5.2 Noise Models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353" y="2134744"/>
            <a:ext cx="259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rgbClr val="0000FF"/>
                </a:solidFill>
              </a:rPr>
              <a:t>Test Pattern</a:t>
            </a:r>
            <a:endParaRPr lang="zh-CN" altLang="en-US" sz="3600" dirty="0">
              <a:solidFill>
                <a:srgbClr val="0000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4437112"/>
            <a:ext cx="2080532" cy="20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1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75656" y="612278"/>
            <a:ext cx="64103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5.6 Estimating the Degradation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Function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1"/>
          <a:stretch/>
        </p:blipFill>
        <p:spPr bwMode="auto">
          <a:xfrm>
            <a:off x="1556174" y="3317476"/>
            <a:ext cx="5904656" cy="2811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094237" y="1668987"/>
                <a:ext cx="7173181" cy="77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𝒖𝒂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𝒗𝒃</m:t>
                              </m:r>
                            </m:e>
                          </m:d>
                        </m:den>
                      </m:f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𝒖𝒂</m:t>
                              </m:r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𝒗𝒃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𝒖𝒂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𝒗𝒃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b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37" y="1668987"/>
                <a:ext cx="7173181" cy="7746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785854" y="2780928"/>
            <a:ext cx="2678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Original Image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12396" y="2767600"/>
            <a:ext cx="308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Result of Blurring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56174" y="6129300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5.26</a:t>
            </a:r>
          </a:p>
        </p:txBody>
      </p:sp>
    </p:spTree>
    <p:extLst>
      <p:ext uri="{BB962C8B-B14F-4D97-AF65-F5344CB8AC3E}">
        <p14:creationId xmlns:p14="http://schemas.microsoft.com/office/powerpoint/2010/main" val="34298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016732"/>
            <a:ext cx="8763778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304764"/>
            <a:ext cx="8755384" cy="390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39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1945" y="612278"/>
            <a:ext cx="410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5.7 Inverse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9"/>
          <a:stretch/>
        </p:blipFill>
        <p:spPr bwMode="auto">
          <a:xfrm>
            <a:off x="3095836" y="1305879"/>
            <a:ext cx="4968552" cy="492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2600908"/>
                <a:ext cx="2594877" cy="800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00908"/>
                <a:ext cx="2594877" cy="800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131840" y="6309320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5.27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75960" y="1344983"/>
            <a:ext cx="178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</a:rPr>
              <a:t>Full Filter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01343" y="1333090"/>
            <a:ext cx="178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</a:rPr>
              <a:t>Radius 60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5960" y="3790678"/>
            <a:ext cx="178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</a:rPr>
              <a:t>Radius 70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01343" y="3780764"/>
            <a:ext cx="178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</a:rPr>
              <a:t>Radius 85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28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64704"/>
            <a:ext cx="8561052" cy="56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8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872716"/>
            <a:ext cx="8752240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00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8654632" cy="34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9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124744"/>
            <a:ext cx="8615233" cy="37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01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0" y="1186200"/>
            <a:ext cx="7574400" cy="44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691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124744"/>
            <a:ext cx="855131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7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0"/>
          <a:stretch/>
        </p:blipFill>
        <p:spPr bwMode="auto">
          <a:xfrm>
            <a:off x="2861094" y="1268760"/>
            <a:ext cx="5845736" cy="4140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865038" y="5542482"/>
            <a:ext cx="5436604" cy="830997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and histograms resulting from adding Gaussian, Rayleigh and gamma noise to the image in Fig. 5.3.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07804" y="612278"/>
            <a:ext cx="3534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5.2 Noise Models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973" y="1736812"/>
            <a:ext cx="2661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000FF"/>
                </a:solidFill>
              </a:rPr>
              <a:t>Noisy images and their  histograms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60748"/>
            <a:ext cx="8505346" cy="47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04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00" y="1373400"/>
            <a:ext cx="6134400" cy="41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48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441000"/>
            <a:ext cx="7776000" cy="59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52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15996" y="612278"/>
            <a:ext cx="5472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5.8 Minimum Mean Square </a:t>
            </a:r>
            <a:br>
              <a:rPr lang="en-US" altLang="zh-CN" sz="2800" dirty="0" smtClean="0">
                <a:latin typeface="Arial Black" panose="020B0A04020102020204" pitchFamily="34" charset="0"/>
              </a:rPr>
            </a:br>
            <a:r>
              <a:rPr lang="en-US" altLang="zh-CN" sz="2800" dirty="0" smtClean="0">
                <a:latin typeface="Arial Black" panose="020B0A04020102020204" pitchFamily="34" charset="0"/>
              </a:rPr>
              <a:t>Error (Wiener)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61"/>
          <a:stretch/>
        </p:blipFill>
        <p:spPr bwMode="auto">
          <a:xfrm>
            <a:off x="539552" y="2996952"/>
            <a:ext cx="8221476" cy="284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35596" y="1858621"/>
            <a:ext cx="2052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Full Inverse </a:t>
            </a:r>
          </a:p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Filter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3539" y="1858621"/>
            <a:ext cx="2933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Radially Limited Inverse Filter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12756" y="2074064"/>
            <a:ext cx="227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Wiener Filter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9552" y="5917480"/>
            <a:ext cx="3793401" cy="584775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5.28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of Fig. 5.25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1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75"/>
          <a:stretch/>
        </p:blipFill>
        <p:spPr bwMode="auto">
          <a:xfrm>
            <a:off x="2973228" y="1566385"/>
            <a:ext cx="5575512" cy="522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073362" y="1550996"/>
            <a:ext cx="1260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</a:rPr>
              <a:t>Inverse Filter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39445" y="1550996"/>
            <a:ext cx="1650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</a:rPr>
              <a:t>Motion Blur and Noise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45210" y="1566385"/>
            <a:ext cx="1253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00"/>
                </a:solidFill>
              </a:rPr>
              <a:t>Wiener Filter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070" y="4257092"/>
            <a:ext cx="2970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00FF"/>
                </a:solidFill>
              </a:rPr>
              <a:t>One order of magnitude less noise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062" y="5672245"/>
            <a:ext cx="2970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00FF"/>
                </a:solidFill>
              </a:rPr>
              <a:t>Five order of magnitude less noise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7983" y="1628800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5.29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15996" y="612278"/>
            <a:ext cx="5472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5.8 Minimum Mean Square </a:t>
            </a:r>
            <a:br>
              <a:rPr lang="en-US" altLang="zh-CN" sz="2800" dirty="0" smtClean="0">
                <a:latin typeface="Arial Black" panose="020B0A04020102020204" pitchFamily="34" charset="0"/>
              </a:rPr>
            </a:br>
            <a:r>
              <a:rPr lang="en-US" altLang="zh-CN" sz="2800" dirty="0" smtClean="0">
                <a:latin typeface="Arial Black" panose="020B0A04020102020204" pitchFamily="34" charset="0"/>
              </a:rPr>
              <a:t>Error (Wiener)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202" y="1628800"/>
            <a:ext cx="602489" cy="27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604" y="612278"/>
            <a:ext cx="7966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5.9 Constrained Least Squares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346844" y="2744924"/>
            <a:ext cx="8410619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91580" y="1886274"/>
            <a:ext cx="205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High Noise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78658" y="1886274"/>
            <a:ext cx="293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Mid Noise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5399" y="1886274"/>
            <a:ext cx="201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Low Noise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7544" y="5574722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5.30</a:t>
            </a:r>
          </a:p>
        </p:txBody>
      </p:sp>
    </p:spTree>
    <p:extLst>
      <p:ext uri="{BB962C8B-B14F-4D97-AF65-F5344CB8AC3E}">
        <p14:creationId xmlns:p14="http://schemas.microsoft.com/office/powerpoint/2010/main" val="15072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7604" y="612278"/>
            <a:ext cx="7966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5.9 Constrained Least Squares Filtering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9"/>
          <a:stretch/>
        </p:blipFill>
        <p:spPr bwMode="auto">
          <a:xfrm>
            <a:off x="1151620" y="2348880"/>
            <a:ext cx="7161919" cy="370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115616" y="1394772"/>
            <a:ext cx="3673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Correct Noise Parameter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32887" y="1394772"/>
            <a:ext cx="3204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Wrong Noise Parameter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64350" y="6074788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5.31</a:t>
            </a:r>
          </a:p>
        </p:txBody>
      </p:sp>
    </p:spTree>
    <p:extLst>
      <p:ext uri="{BB962C8B-B14F-4D97-AF65-F5344CB8AC3E}">
        <p14:creationId xmlns:p14="http://schemas.microsoft.com/office/powerpoint/2010/main" val="7505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54" y="2190944"/>
            <a:ext cx="5334747" cy="462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76056" y="1674228"/>
            <a:ext cx="658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A single object on a uniform background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81101" y="2305291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5.32</a:t>
            </a:r>
          </a:p>
        </p:txBody>
      </p:sp>
    </p:spTree>
    <p:extLst>
      <p:ext uri="{BB962C8B-B14F-4D97-AF65-F5344CB8AC3E}">
        <p14:creationId xmlns:p14="http://schemas.microsoft.com/office/powerpoint/2010/main" val="32056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0"/>
          <a:stretch/>
        </p:blipFill>
        <p:spPr bwMode="auto">
          <a:xfrm>
            <a:off x="1563721" y="2246772"/>
            <a:ext cx="6140627" cy="408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83568" y="1643329"/>
            <a:ext cx="7956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Reconstruction using 1, 2, 3, 4, 32 back projections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64677" y="6413567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5.33</a:t>
            </a:r>
          </a:p>
        </p:txBody>
      </p:sp>
    </p:spTree>
    <p:extLst>
      <p:ext uri="{BB962C8B-B14F-4D97-AF65-F5344CB8AC3E}">
        <p14:creationId xmlns:p14="http://schemas.microsoft.com/office/powerpoint/2010/main" val="18984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9572" y="1566385"/>
            <a:ext cx="72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Reconstruction two objects using </a:t>
            </a:r>
          </a:p>
          <a:p>
            <a:r>
              <a:rPr lang="en-US" altLang="zh-CN" sz="2800" dirty="0" smtClean="0">
                <a:solidFill>
                  <a:srgbClr val="0000FF"/>
                </a:solidFill>
              </a:rPr>
              <a:t>1, 2, 4, 32, 64 back projections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96788" y="6384178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5.34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1"/>
          <a:stretch/>
        </p:blipFill>
        <p:spPr bwMode="auto">
          <a:xfrm>
            <a:off x="1496788" y="2520492"/>
            <a:ext cx="5846294" cy="386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11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13"/>
          <a:stretch/>
        </p:blipFill>
        <p:spPr bwMode="auto">
          <a:xfrm>
            <a:off x="1364442" y="1135498"/>
            <a:ext cx="6408712" cy="452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364442" y="5771125"/>
            <a:ext cx="6408712" cy="830997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(Continued) Images and histograms resulting from adding exponential, uniform, and impulse noised to the image in Fig. 5.3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7804" y="612278"/>
            <a:ext cx="3534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5.2 Noise Models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9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/>
          <a:stretch/>
        </p:blipFill>
        <p:spPr bwMode="auto">
          <a:xfrm>
            <a:off x="3599892" y="1566385"/>
            <a:ext cx="4957361" cy="503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15516" y="2128940"/>
            <a:ext cx="31241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Four generations of CT scanner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1540" y="3645602"/>
            <a:ext cx="2440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Dotted Arrow Lines: Linear Motion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1540" y="4353488"/>
            <a:ext cx="2821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Dotted Arrow Arcs: Incremental Rotation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540" y="5061374"/>
            <a:ext cx="3492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Cross-mark: Perpendicular Linear Motion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13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1" r="27828" b="9507"/>
          <a:stretch/>
        </p:blipFill>
        <p:spPr bwMode="auto">
          <a:xfrm>
            <a:off x="3721588" y="1753905"/>
            <a:ext cx="4004961" cy="3943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995936" y="5715495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5.36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1520" y="2114853"/>
            <a:ext cx="3744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Normal representation of a straight line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32602" y="3831671"/>
                <a:ext cx="308898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en-US" altLang="zh-C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2" y="3831671"/>
                <a:ext cx="3088986" cy="3847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7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1566385"/>
            <a:ext cx="6602104" cy="46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23825" y="3416026"/>
            <a:ext cx="3095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Geometry of a parallel-ray beam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75174" y="6191222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5.37</a:t>
            </a:r>
          </a:p>
        </p:txBody>
      </p:sp>
    </p:spTree>
    <p:extLst>
      <p:ext uri="{BB962C8B-B14F-4D97-AF65-F5344CB8AC3E}">
        <p14:creationId xmlns:p14="http://schemas.microsoft.com/office/powerpoint/2010/main" val="4030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" b="2204"/>
          <a:stretch/>
        </p:blipFill>
        <p:spPr bwMode="auto">
          <a:xfrm>
            <a:off x="791580" y="1468192"/>
            <a:ext cx="3203520" cy="523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011476" y="6273316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5.38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75956" y="2219240"/>
            <a:ext cx="3888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A</a:t>
            </a:r>
            <a:r>
              <a:rPr lang="zh-CN" altLang="en-US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disk and a plot of its Radon transform, derived analytically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8" b="22392"/>
          <a:stretch/>
        </p:blipFill>
        <p:spPr bwMode="auto">
          <a:xfrm>
            <a:off x="3267778" y="1916831"/>
            <a:ext cx="5732713" cy="4395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-44589" y="1904939"/>
            <a:ext cx="3312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Two images and their sonograms (Radon transforms)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6402" y="5190291"/>
            <a:ext cx="1952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i="1" dirty="0" err="1" smtClean="0">
                <a:solidFill>
                  <a:srgbClr val="FF0000"/>
                </a:solidFill>
              </a:rPr>
              <a:t>Shepp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-Logan phantom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79579" y="6366810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5.39</a:t>
            </a:r>
          </a:p>
        </p:txBody>
      </p:sp>
    </p:spTree>
    <p:extLst>
      <p:ext uri="{BB962C8B-B14F-4D97-AF65-F5344CB8AC3E}">
        <p14:creationId xmlns:p14="http://schemas.microsoft.com/office/powerpoint/2010/main" val="10359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07523"/>
            <a:ext cx="6624736" cy="3293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78729" y="5913276"/>
            <a:ext cx="4248472" cy="584775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5.40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projections of the sonograms in Fig. 5.39.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1428" y="169577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Back Projections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08" y="2665404"/>
            <a:ext cx="8028892" cy="362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73367" y="6345324"/>
            <a:ext cx="536547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5.41</a:t>
            </a:r>
            <a:r>
              <a:rPr lang="en-US" altLang="zh-CN" sz="1600" b="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the Fourier-slice theorem.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3367" y="1775632"/>
            <a:ext cx="7237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The 1-D Fourier transform of a projection is a slice of the 2-D Fourier transform.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2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04" y="1806298"/>
            <a:ext cx="6873298" cy="4127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33695" y="5794812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00FF"/>
                </a:solidFill>
              </a:rPr>
              <a:t>Hamming Windowing Function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50209" y="6102588"/>
            <a:ext cx="3970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00FF"/>
                </a:solidFill>
              </a:rPr>
              <a:t>Windowed Ramp Filter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473" y="2456892"/>
            <a:ext cx="1636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00FF"/>
                </a:solidFill>
              </a:rPr>
              <a:t>Band-limited Filter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80212" y="1904939"/>
            <a:ext cx="2116387" cy="1077218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5.42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Hamming-windowed ramp filter.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8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1736812"/>
            <a:ext cx="4518966" cy="449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264188" y="2856216"/>
            <a:ext cx="2933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Hamming-windowed Ramp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252536" y="3040881"/>
            <a:ext cx="250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Ramp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71700" y="6375795"/>
            <a:ext cx="4752528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5.43</a:t>
            </a:r>
            <a:r>
              <a:rPr lang="en-US" altLang="zh-CN" sz="1600" b="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 back projections </a:t>
            </a:r>
            <a:r>
              <a:rPr lang="en-US" altLang="zh-CN" sz="1600" b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rectangle.</a:t>
            </a:r>
            <a:endParaRPr lang="zh-CN" altLang="en-US" sz="16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91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816932"/>
            <a:ext cx="6552728" cy="324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746353" y="6205114"/>
            <a:ext cx="542704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5.44</a:t>
            </a:r>
            <a:r>
              <a:rPr lang="en-US" altLang="zh-CN" sz="1600" b="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 back projections of the head phantom.</a:t>
            </a:r>
            <a:endParaRPr lang="zh-CN" altLang="en-US" sz="16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99692" y="2166549"/>
            <a:ext cx="250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Ramp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016" y="1985935"/>
            <a:ext cx="306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FF"/>
                </a:solidFill>
              </a:rPr>
              <a:t>Hamming-windowed Ramp Filter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43589" y="4833156"/>
            <a:ext cx="2344435" cy="1815882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5.5</a:t>
            </a:r>
          </a:p>
          <a:p>
            <a:pPr marL="342900" indent="-342900">
              <a:buAutoNum type="alphaLcParenBoth"/>
            </a:pP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corrupted by sinusoidal noise.</a:t>
            </a:r>
          </a:p>
          <a:p>
            <a:pPr marL="342900" indent="-342900">
              <a:buAutoNum type="alphaLcParenBoth"/>
            </a:pPr>
            <a:r>
              <a:rPr lang="en-US" altLang="zh-CN" sz="16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 (each pair of conjugate impulses corresponds to one sine wave).</a:t>
            </a:r>
            <a:endParaRPr lang="zh-CN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2"/>
          <a:stretch/>
        </p:blipFill>
        <p:spPr bwMode="auto">
          <a:xfrm>
            <a:off x="4824028" y="1283180"/>
            <a:ext cx="3636404" cy="544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007604" y="1644627"/>
            <a:ext cx="39244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</a:rPr>
              <a:t>Periodic Noise:</a:t>
            </a:r>
          </a:p>
          <a:p>
            <a:r>
              <a:rPr lang="zh-CN" altLang="en-US" sz="3200" dirty="0">
                <a:solidFill>
                  <a:srgbClr val="0000FF"/>
                </a:solidFill>
              </a:rPr>
              <a:t>– Electronic Devices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07804" y="612278"/>
            <a:ext cx="3534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Arial Black" panose="020B0A04020102020204" pitchFamily="34" charset="0"/>
              </a:rPr>
              <a:t>5.2 Noise Models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33" y="1566385"/>
            <a:ext cx="4526291" cy="471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12487" y="2276872"/>
            <a:ext cx="2790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Basic Fan-Beam Geometry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18156" y="6280771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71819" y="3922425"/>
                <a:ext cx="174906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1" i="0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altLang="zh-C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19" y="3922425"/>
                <a:ext cx="1749069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8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64" y="1397762"/>
            <a:ext cx="4938874" cy="5041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720" y="2276872"/>
            <a:ext cx="3547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Maximum value of </a:t>
            </a:r>
            <a:r>
              <a:rPr lang="en-US" altLang="zh-CN" sz="2800" i="1" dirty="0" smtClean="0">
                <a:solidFill>
                  <a:srgbClr val="0000FF"/>
                </a:solidFill>
              </a:rPr>
              <a:t>α </a:t>
            </a:r>
            <a:r>
              <a:rPr lang="en-US" altLang="zh-CN" sz="2800" dirty="0" smtClean="0">
                <a:solidFill>
                  <a:srgbClr val="0000FF"/>
                </a:solidFill>
              </a:rPr>
              <a:t>needed to encompass a region of interest</a:t>
            </a:r>
            <a:endParaRPr lang="zh-CN" altLang="en-US" sz="2800" i="1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59749" y="6438818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5.46</a:t>
            </a:r>
          </a:p>
        </p:txBody>
      </p:sp>
    </p:spTree>
    <p:extLst>
      <p:ext uri="{BB962C8B-B14F-4D97-AF65-F5344CB8AC3E}">
        <p14:creationId xmlns:p14="http://schemas.microsoft.com/office/powerpoint/2010/main" val="393154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57" y="1566385"/>
            <a:ext cx="4762619" cy="4872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3568" y="5085184"/>
                <a:ext cx="4087080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altLang="zh-CN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085184"/>
                <a:ext cx="4087080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059749" y="6438818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5.47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9713" y="2178222"/>
            <a:ext cx="3816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FF"/>
                </a:solidFill>
              </a:rPr>
              <a:t>Polar representation of an arbitrary point on a ray of a fan-beam</a:t>
            </a:r>
            <a:endParaRPr lang="zh-CN" altLang="en-US" sz="28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07176"/>
            <a:ext cx="4241621" cy="4210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71600" y="1574793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Reconstruction of the rectangle</a:t>
            </a:r>
            <a:endParaRPr lang="zh-CN" altLang="en-US" sz="2800" i="1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3104965"/>
            <a:ext cx="25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1°increments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5265205"/>
            <a:ext cx="25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0.5°increments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95628" y="3104964"/>
            <a:ext cx="25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0.25°increments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95628" y="5265204"/>
            <a:ext cx="261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0.125°increments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90976" y="6417332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5.48</a:t>
            </a:r>
          </a:p>
        </p:txBody>
      </p:sp>
    </p:spTree>
    <p:extLst>
      <p:ext uri="{BB962C8B-B14F-4D97-AF65-F5344CB8AC3E}">
        <p14:creationId xmlns:p14="http://schemas.microsoft.com/office/powerpoint/2010/main" val="25269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black">
          <a:xfrm>
            <a:off x="3202965" y="273724"/>
            <a:ext cx="26983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A50021"/>
                </a:solidFill>
              </a:rPr>
              <a:t>Digital Image Processing</a:t>
            </a:r>
            <a:endParaRPr lang="zh-CN" altLang="en-US" sz="1600" dirty="0">
              <a:solidFill>
                <a:srgbClr val="A5002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6354" y="612278"/>
            <a:ext cx="5611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5.11 Image Reconstruction </a:t>
            </a:r>
          </a:p>
          <a:p>
            <a:pPr algn="ctr"/>
            <a:r>
              <a:rPr lang="en-US" altLang="zh-CN" sz="2800" dirty="0" smtClean="0">
                <a:latin typeface="Arial Black" panose="020B0A04020102020204" pitchFamily="34" charset="0"/>
              </a:rPr>
              <a:t>from Projections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99" y="2276872"/>
            <a:ext cx="4171825" cy="414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971600" y="1574793"/>
            <a:ext cx="572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Reconstruction of the head phantom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3111351"/>
            <a:ext cx="25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1°increments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5271591"/>
            <a:ext cx="25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0.5°increments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95628" y="3111350"/>
            <a:ext cx="25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0.25°increments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95628" y="5271590"/>
            <a:ext cx="261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0.125°increments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60717" y="6435534"/>
            <a:ext cx="168318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1001">
            <a:schemeClr val="lt1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0" u="sng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FIGURE 5.49</a:t>
            </a:r>
          </a:p>
        </p:txBody>
      </p:sp>
    </p:spTree>
    <p:extLst>
      <p:ext uri="{BB962C8B-B14F-4D97-AF65-F5344CB8AC3E}">
        <p14:creationId xmlns:p14="http://schemas.microsoft.com/office/powerpoint/2010/main" val="111258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548" y="332656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Geometric Operations-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Chapter 8 of </a:t>
            </a:r>
            <a:r>
              <a:rPr lang="en-US" altLang="zh-CN" sz="2000" dirty="0" err="1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Castleman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DIP</a:t>
            </a:r>
            <a:endParaRPr lang="en-US" altLang="zh-CN" sz="2000" dirty="0">
              <a:solidFill>
                <a:srgbClr val="C0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0415" y="1304764"/>
            <a:ext cx="8229600" cy="50657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8.1 Introduction</a:t>
            </a:r>
          </a:p>
          <a:p>
            <a:pPr lvl="1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Two separate algorithms are required for a geometric operation. </a:t>
            </a:r>
          </a:p>
          <a:p>
            <a:pPr lvl="2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1). Spatial transformation which specifies the “motion” of each pixel as it “moves” from its initial to its final position in the image. </a:t>
            </a:r>
          </a:p>
          <a:p>
            <a:pPr lvl="2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2). Gray-level interpolation.  </a:t>
            </a:r>
          </a:p>
        </p:txBody>
      </p:sp>
    </p:spTree>
    <p:extLst>
      <p:ext uri="{BB962C8B-B14F-4D97-AF65-F5344CB8AC3E}">
        <p14:creationId xmlns:p14="http://schemas.microsoft.com/office/powerpoint/2010/main" val="18783066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r>
              <a:rPr lang="en-US" altLang="zh-CN" b="1"/>
              <a:t>Examples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pic>
        <p:nvPicPr>
          <p:cNvPr id="282628" name="Picture 4" descr="len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93913"/>
            <a:ext cx="1627188" cy="16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629" name="Picture 5" descr="lenna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40275"/>
            <a:ext cx="960438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630" name="Picture 6" descr="lenna_b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70100"/>
            <a:ext cx="2249488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631" name="Picture 7" descr="lenna_f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90988"/>
            <a:ext cx="2000250" cy="16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632" name="Picture 8" descr="lenna_th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086225"/>
            <a:ext cx="1252538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633" name="Picture 9" descr="lenna_lef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093913"/>
            <a:ext cx="1627188" cy="16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634" name="Text Box 10"/>
          <p:cNvSpPr txBox="1">
            <a:spLocks noChangeArrowheads="1"/>
          </p:cNvSpPr>
          <p:nvPr/>
        </p:nvSpPr>
        <p:spPr bwMode="auto">
          <a:xfrm>
            <a:off x="1752600" y="6019800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err="1">
                <a:latin typeface="Times New Roman" panose="02020603050405020304" pitchFamily="18" charset="0"/>
              </a:rPr>
              <a:t>Lenna</a:t>
            </a:r>
            <a:r>
              <a:rPr lang="en-US" altLang="zh-CN" b="1" dirty="0">
                <a:latin typeface="Times New Roman" panose="02020603050405020304" pitchFamily="18" charset="0"/>
              </a:rPr>
              <a:t> and its transformed images</a:t>
            </a:r>
          </a:p>
        </p:txBody>
      </p:sp>
    </p:spTree>
    <p:extLst>
      <p:ext uri="{BB962C8B-B14F-4D97-AF65-F5344CB8AC3E}">
        <p14:creationId xmlns:p14="http://schemas.microsoft.com/office/powerpoint/2010/main" val="295769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8.1.1  The Spatial Transformation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spatial transformation defines the spatial relationship between points in the input image and points in the output image.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zh-CN" sz="28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sz="28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Where              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is the input image and              is the output image. The functions               and       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specify 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spatial transformation.</a:t>
            </a:r>
          </a:p>
        </p:txBody>
      </p:sp>
      <p:graphicFrame>
        <p:nvGraphicFramePr>
          <p:cNvPr id="2201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157728"/>
              </p:ext>
            </p:extLst>
          </p:nvPr>
        </p:nvGraphicFramePr>
        <p:xfrm>
          <a:off x="1721245" y="2905489"/>
          <a:ext cx="59436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Equation" r:id="rId3" imgW="2349360" imgH="203040" progId="Equation.3">
                  <p:embed/>
                </p:oleObj>
              </mc:Choice>
              <mc:Fallback>
                <p:oleObj name="Equation" r:id="rId3" imgW="2349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245" y="2905489"/>
                        <a:ext cx="5943600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72121"/>
              </p:ext>
            </p:extLst>
          </p:nvPr>
        </p:nvGraphicFramePr>
        <p:xfrm>
          <a:off x="2308697" y="3732576"/>
          <a:ext cx="1143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Equation" r:id="rId5" imgW="482400" imgH="203040" progId="Equation.3">
                  <p:embed/>
                </p:oleObj>
              </mc:Choice>
              <mc:Fallback>
                <p:oleObj name="Equation" r:id="rId5" imgW="482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697" y="3732576"/>
                        <a:ext cx="1143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254061"/>
              </p:ext>
            </p:extLst>
          </p:nvPr>
        </p:nvGraphicFramePr>
        <p:xfrm>
          <a:off x="7158641" y="3770676"/>
          <a:ext cx="1143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Equation" r:id="rId7" imgW="469800" imgH="203040" progId="Equation.3">
                  <p:embed/>
                </p:oleObj>
              </mc:Choice>
              <mc:Fallback>
                <p:oleObj name="Equation" r:id="rId7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8641" y="3770676"/>
                        <a:ext cx="1143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618360"/>
              </p:ext>
            </p:extLst>
          </p:nvPr>
        </p:nvGraphicFramePr>
        <p:xfrm>
          <a:off x="6984268" y="4257092"/>
          <a:ext cx="1101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Equation" r:id="rId9" imgW="457200" imgH="203040" progId="Equation.3">
                  <p:embed/>
                </p:oleObj>
              </mc:Choice>
              <mc:Fallback>
                <p:oleObj name="Equation" r:id="rId9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4268" y="4257092"/>
                        <a:ext cx="11017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099112"/>
              </p:ext>
            </p:extLst>
          </p:nvPr>
        </p:nvGraphicFramePr>
        <p:xfrm>
          <a:off x="2203153" y="4767626"/>
          <a:ext cx="9286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Equation" r:id="rId11" imgW="444240" imgH="203040" progId="Equation.3">
                  <p:embed/>
                </p:oleObj>
              </mc:Choice>
              <mc:Fallback>
                <p:oleObj name="Equation" r:id="rId11" imgW="444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153" y="4767626"/>
                        <a:ext cx="9286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8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8.1.2  Gray-Level  Interpolation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 lvl="1" indent="0">
              <a:buNone/>
            </a:pPr>
            <a:endParaRPr lang="en-US" altLang="zh-CN" dirty="0" smtClean="0"/>
          </a:p>
          <a:p>
            <a:pPr marL="628650" lvl="1" indent="0">
              <a:lnSpc>
                <a:spcPct val="150000"/>
              </a:lnSpc>
              <a:buNone/>
            </a:pPr>
            <a:r>
              <a:rPr lang="en-US" altLang="zh-CN" sz="2800" dirty="0" smtClean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Gray-level 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interpolation 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is necessary because the gray-level values are defined only at integral values of </a:t>
            </a:r>
            <a:r>
              <a:rPr lang="en-US" altLang="zh-CN" sz="2800" i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and </a:t>
            </a:r>
            <a:r>
              <a:rPr lang="en-US" altLang="zh-CN" sz="2800" i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, however, spatial transformation may make the output image            taking values at fractional positions of                                    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and          </a:t>
            </a:r>
            <a:r>
              <a:rPr lang="en-US" altLang="zh-CN" dirty="0" smtClean="0"/>
              <a:t>.         </a:t>
            </a:r>
            <a:endParaRPr lang="en-US" altLang="zh-CN" dirty="0"/>
          </a:p>
        </p:txBody>
      </p:sp>
      <p:graphicFrame>
        <p:nvGraphicFramePr>
          <p:cNvPr id="2211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272474"/>
              </p:ext>
            </p:extLst>
          </p:nvPr>
        </p:nvGraphicFramePr>
        <p:xfrm>
          <a:off x="7272300" y="4401108"/>
          <a:ext cx="1101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Equation" r:id="rId3" imgW="457200" imgH="203040" progId="Equation.3">
                  <p:embed/>
                </p:oleObj>
              </mc:Choice>
              <mc:Fallback>
                <p:oleObj name="Equation" r:id="rId3" imgW="457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2300" y="4401108"/>
                        <a:ext cx="11017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444750"/>
              </p:ext>
            </p:extLst>
          </p:nvPr>
        </p:nvGraphicFramePr>
        <p:xfrm>
          <a:off x="1835696" y="5049180"/>
          <a:ext cx="9286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Equation" r:id="rId5" imgW="444240" imgH="203040" progId="Equation.3">
                  <p:embed/>
                </p:oleObj>
              </mc:Choice>
              <mc:Fallback>
                <p:oleObj name="Equation" r:id="rId5" imgW="444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049180"/>
                        <a:ext cx="9286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285642"/>
              </p:ext>
            </p:extLst>
          </p:nvPr>
        </p:nvGraphicFramePr>
        <p:xfrm>
          <a:off x="8002151" y="3770420"/>
          <a:ext cx="1143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7" imgW="469800" imgH="203040" progId="Equation.3">
                  <p:embed/>
                </p:oleObj>
              </mc:Choice>
              <mc:Fallback>
                <p:oleObj name="Equation" r:id="rId7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151" y="3770420"/>
                        <a:ext cx="1143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4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73188"/>
            <a:ext cx="8229600" cy="50657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Pixel Carry-Over (Forward-Mapping) Interpolation</a:t>
            </a:r>
          </a:p>
          <a:p>
            <a:pPr lvl="1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If an input pixel maps to a position between four output pixels, then its gray level is divided among the four output pixels according to the interpolation rule.</a:t>
            </a:r>
          </a:p>
        </p:txBody>
      </p:sp>
      <p:sp>
        <p:nvSpPr>
          <p:cNvPr id="222212" name="Line 4"/>
          <p:cNvSpPr>
            <a:spLocks noChangeShapeType="1"/>
          </p:cNvSpPr>
          <p:nvPr/>
        </p:nvSpPr>
        <p:spPr bwMode="auto">
          <a:xfrm>
            <a:off x="990600" y="5715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13" name="Line 5"/>
          <p:cNvSpPr>
            <a:spLocks noChangeShapeType="1"/>
          </p:cNvSpPr>
          <p:nvPr/>
        </p:nvSpPr>
        <p:spPr bwMode="auto">
          <a:xfrm>
            <a:off x="990600" y="6096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14" name="Line 6"/>
          <p:cNvSpPr>
            <a:spLocks noChangeShapeType="1"/>
          </p:cNvSpPr>
          <p:nvPr/>
        </p:nvSpPr>
        <p:spPr bwMode="auto">
          <a:xfrm>
            <a:off x="990600" y="6477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15" name="Line 7"/>
          <p:cNvSpPr>
            <a:spLocks noChangeShapeType="1"/>
          </p:cNvSpPr>
          <p:nvPr/>
        </p:nvSpPr>
        <p:spPr bwMode="auto">
          <a:xfrm>
            <a:off x="11430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16" name="Line 8"/>
          <p:cNvSpPr>
            <a:spLocks noChangeShapeType="1"/>
          </p:cNvSpPr>
          <p:nvPr/>
        </p:nvSpPr>
        <p:spPr bwMode="auto">
          <a:xfrm>
            <a:off x="16002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17" name="Line 9"/>
          <p:cNvSpPr>
            <a:spLocks noChangeShapeType="1"/>
          </p:cNvSpPr>
          <p:nvPr/>
        </p:nvSpPr>
        <p:spPr bwMode="auto">
          <a:xfrm>
            <a:off x="20574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18" name="Line 10"/>
          <p:cNvSpPr>
            <a:spLocks noChangeShapeType="1"/>
          </p:cNvSpPr>
          <p:nvPr/>
        </p:nvSpPr>
        <p:spPr bwMode="auto">
          <a:xfrm>
            <a:off x="25146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19" name="Line 11"/>
          <p:cNvSpPr>
            <a:spLocks noChangeShapeType="1"/>
          </p:cNvSpPr>
          <p:nvPr/>
        </p:nvSpPr>
        <p:spPr bwMode="auto">
          <a:xfrm>
            <a:off x="5105400" y="5715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20" name="Line 12"/>
          <p:cNvSpPr>
            <a:spLocks noChangeShapeType="1"/>
          </p:cNvSpPr>
          <p:nvPr/>
        </p:nvSpPr>
        <p:spPr bwMode="auto">
          <a:xfrm>
            <a:off x="5105400" y="6096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21" name="Line 13"/>
          <p:cNvSpPr>
            <a:spLocks noChangeShapeType="1"/>
          </p:cNvSpPr>
          <p:nvPr/>
        </p:nvSpPr>
        <p:spPr bwMode="auto">
          <a:xfrm>
            <a:off x="5181600" y="6477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22" name="Line 14"/>
          <p:cNvSpPr>
            <a:spLocks noChangeShapeType="1"/>
          </p:cNvSpPr>
          <p:nvPr/>
        </p:nvSpPr>
        <p:spPr bwMode="auto">
          <a:xfrm>
            <a:off x="52578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23" name="Line 15"/>
          <p:cNvSpPr>
            <a:spLocks noChangeShapeType="1"/>
          </p:cNvSpPr>
          <p:nvPr/>
        </p:nvSpPr>
        <p:spPr bwMode="auto">
          <a:xfrm>
            <a:off x="57150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24" name="Line 16"/>
          <p:cNvSpPr>
            <a:spLocks noChangeShapeType="1"/>
          </p:cNvSpPr>
          <p:nvPr/>
        </p:nvSpPr>
        <p:spPr bwMode="auto">
          <a:xfrm>
            <a:off x="61722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25" name="Line 17"/>
          <p:cNvSpPr>
            <a:spLocks noChangeShapeType="1"/>
          </p:cNvSpPr>
          <p:nvPr/>
        </p:nvSpPr>
        <p:spPr bwMode="auto">
          <a:xfrm>
            <a:off x="66294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26" name="Freeform 18"/>
          <p:cNvSpPr>
            <a:spLocks/>
          </p:cNvSpPr>
          <p:nvPr/>
        </p:nvSpPr>
        <p:spPr bwMode="auto">
          <a:xfrm>
            <a:off x="2057400" y="5481228"/>
            <a:ext cx="3886200" cy="558800"/>
          </a:xfrm>
          <a:custGeom>
            <a:avLst/>
            <a:gdLst>
              <a:gd name="T0" fmla="*/ 0 w 2448"/>
              <a:gd name="T1" fmla="*/ 352 h 352"/>
              <a:gd name="T2" fmla="*/ 720 w 2448"/>
              <a:gd name="T3" fmla="*/ 16 h 352"/>
              <a:gd name="T4" fmla="*/ 2448 w 2448"/>
              <a:gd name="T5" fmla="*/ 25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48" h="352">
                <a:moveTo>
                  <a:pt x="0" y="352"/>
                </a:moveTo>
                <a:cubicBezTo>
                  <a:pt x="156" y="192"/>
                  <a:pt x="312" y="32"/>
                  <a:pt x="720" y="16"/>
                </a:cubicBezTo>
                <a:cubicBezTo>
                  <a:pt x="1128" y="0"/>
                  <a:pt x="2168" y="216"/>
                  <a:pt x="2448" y="25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27" name="Oval 19"/>
          <p:cNvSpPr>
            <a:spLocks noChangeArrowheads="1"/>
          </p:cNvSpPr>
          <p:nvPr/>
        </p:nvSpPr>
        <p:spPr bwMode="auto">
          <a:xfrm>
            <a:off x="2017713" y="6056313"/>
            <a:ext cx="79375" cy="793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28" name="Oval 20"/>
          <p:cNvSpPr>
            <a:spLocks noChangeArrowheads="1"/>
          </p:cNvSpPr>
          <p:nvPr/>
        </p:nvSpPr>
        <p:spPr bwMode="auto">
          <a:xfrm>
            <a:off x="5867400" y="5900738"/>
            <a:ext cx="79375" cy="793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229" name="Line 21"/>
          <p:cNvSpPr>
            <a:spLocks noChangeShapeType="1"/>
          </p:cNvSpPr>
          <p:nvPr/>
        </p:nvSpPr>
        <p:spPr bwMode="auto">
          <a:xfrm flipV="1">
            <a:off x="5943600" y="5715000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30" name="Line 22"/>
          <p:cNvSpPr>
            <a:spLocks noChangeShapeType="1"/>
          </p:cNvSpPr>
          <p:nvPr/>
        </p:nvSpPr>
        <p:spPr bwMode="auto">
          <a:xfrm>
            <a:off x="5943600" y="5943600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31" name="Line 23"/>
          <p:cNvSpPr>
            <a:spLocks noChangeShapeType="1"/>
          </p:cNvSpPr>
          <p:nvPr/>
        </p:nvSpPr>
        <p:spPr bwMode="auto">
          <a:xfrm flipH="1" flipV="1">
            <a:off x="5715000" y="5715000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32" name="Line 24"/>
          <p:cNvSpPr>
            <a:spLocks noChangeShapeType="1"/>
          </p:cNvSpPr>
          <p:nvPr/>
        </p:nvSpPr>
        <p:spPr bwMode="auto">
          <a:xfrm flipH="1">
            <a:off x="5715000" y="5943600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2233" name="Text Box 25"/>
          <p:cNvSpPr txBox="1">
            <a:spLocks noChangeArrowheads="1"/>
          </p:cNvSpPr>
          <p:nvPr/>
        </p:nvSpPr>
        <p:spPr bwMode="auto">
          <a:xfrm>
            <a:off x="2819400" y="6172200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zh-CN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222234" name="Object 26"/>
          <p:cNvGraphicFramePr>
            <a:graphicFrameLocks noChangeAspect="1"/>
          </p:cNvGraphicFramePr>
          <p:nvPr/>
        </p:nvGraphicFramePr>
        <p:xfrm>
          <a:off x="2611438" y="6035675"/>
          <a:ext cx="9699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Equation" r:id="rId3" imgW="558720" imgH="203040" progId="Equation.3">
                  <p:embed/>
                </p:oleObj>
              </mc:Choice>
              <mc:Fallback>
                <p:oleObj name="Equation" r:id="rId3" imgW="558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6035675"/>
                        <a:ext cx="9699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35" name="Object 27"/>
          <p:cNvGraphicFramePr>
            <a:graphicFrameLocks noChangeAspect="1"/>
          </p:cNvGraphicFramePr>
          <p:nvPr/>
        </p:nvGraphicFramePr>
        <p:xfrm>
          <a:off x="6945313" y="5943600"/>
          <a:ext cx="8159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Equation" r:id="rId5" imgW="469800" imgH="203040" progId="Equation.3">
                  <p:embed/>
                </p:oleObj>
              </mc:Choice>
              <mc:Fallback>
                <p:oleObj name="Equation" r:id="rId5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313" y="5943600"/>
                        <a:ext cx="8159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36" name="Object 28"/>
          <p:cNvGraphicFramePr>
            <a:graphicFrameLocks noChangeAspect="1"/>
          </p:cNvGraphicFramePr>
          <p:nvPr/>
        </p:nvGraphicFramePr>
        <p:xfrm>
          <a:off x="1733550" y="5127625"/>
          <a:ext cx="2651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Equation" r:id="rId7" imgW="152280" imgH="177480" progId="Equation.3">
                  <p:embed/>
                </p:oleObj>
              </mc:Choice>
              <mc:Fallback>
                <p:oleObj name="Equation" r:id="rId7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5127625"/>
                        <a:ext cx="265113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37" name="Object 29"/>
          <p:cNvGraphicFramePr>
            <a:graphicFrameLocks noChangeAspect="1"/>
          </p:cNvGraphicFramePr>
          <p:nvPr/>
        </p:nvGraphicFramePr>
        <p:xfrm>
          <a:off x="485775" y="5907088"/>
          <a:ext cx="2873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Equation" r:id="rId9" imgW="164880" imgH="203040" progId="Equation.3">
                  <p:embed/>
                </p:oleObj>
              </mc:Choice>
              <mc:Fallback>
                <p:oleObj name="Equation" r:id="rId9" imgW="164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" y="5907088"/>
                        <a:ext cx="2873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38" name="Object 30"/>
          <p:cNvGraphicFramePr>
            <a:graphicFrameLocks noChangeAspect="1"/>
          </p:cNvGraphicFramePr>
          <p:nvPr/>
        </p:nvGraphicFramePr>
        <p:xfrm>
          <a:off x="5813425" y="5138738"/>
          <a:ext cx="220663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3425" y="5138738"/>
                        <a:ext cx="220663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39" name="Object 31"/>
          <p:cNvGraphicFramePr>
            <a:graphicFrameLocks noChangeAspect="1"/>
          </p:cNvGraphicFramePr>
          <p:nvPr/>
        </p:nvGraphicFramePr>
        <p:xfrm>
          <a:off x="4699000" y="5867400"/>
          <a:ext cx="24288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Equation" r:id="rId13" imgW="139680" imgH="164880" progId="Equation.3">
                  <p:embed/>
                </p:oleObj>
              </mc:Choice>
              <mc:Fallback>
                <p:oleObj name="Equation" r:id="rId1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5867400"/>
                        <a:ext cx="242888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355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16732"/>
            <a:ext cx="7056784" cy="49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Pixel Filling (Backward-Mapping) Interpolation</a:t>
            </a:r>
          </a:p>
          <a:p>
            <a:pPr lvl="1"/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/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If 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 output pixel falls between four input pixels, its gray level is determined by the four input pixels according to the interpolation rule.</a:t>
            </a:r>
          </a:p>
        </p:txBody>
      </p:sp>
      <p:sp>
        <p:nvSpPr>
          <p:cNvPr id="223236" name="Line 4"/>
          <p:cNvSpPr>
            <a:spLocks noChangeShapeType="1"/>
          </p:cNvSpPr>
          <p:nvPr/>
        </p:nvSpPr>
        <p:spPr bwMode="auto">
          <a:xfrm>
            <a:off x="990600" y="5715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37" name="Line 5"/>
          <p:cNvSpPr>
            <a:spLocks noChangeShapeType="1"/>
          </p:cNvSpPr>
          <p:nvPr/>
        </p:nvSpPr>
        <p:spPr bwMode="auto">
          <a:xfrm>
            <a:off x="990600" y="6096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38" name="Line 6"/>
          <p:cNvSpPr>
            <a:spLocks noChangeShapeType="1"/>
          </p:cNvSpPr>
          <p:nvPr/>
        </p:nvSpPr>
        <p:spPr bwMode="auto">
          <a:xfrm>
            <a:off x="990600" y="6477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39" name="Line 7"/>
          <p:cNvSpPr>
            <a:spLocks noChangeShapeType="1"/>
          </p:cNvSpPr>
          <p:nvPr/>
        </p:nvSpPr>
        <p:spPr bwMode="auto">
          <a:xfrm>
            <a:off x="11430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0" name="Line 8"/>
          <p:cNvSpPr>
            <a:spLocks noChangeShapeType="1"/>
          </p:cNvSpPr>
          <p:nvPr/>
        </p:nvSpPr>
        <p:spPr bwMode="auto">
          <a:xfrm>
            <a:off x="16002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1" name="Line 9"/>
          <p:cNvSpPr>
            <a:spLocks noChangeShapeType="1"/>
          </p:cNvSpPr>
          <p:nvPr/>
        </p:nvSpPr>
        <p:spPr bwMode="auto">
          <a:xfrm>
            <a:off x="20574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2" name="Line 10"/>
          <p:cNvSpPr>
            <a:spLocks noChangeShapeType="1"/>
          </p:cNvSpPr>
          <p:nvPr/>
        </p:nvSpPr>
        <p:spPr bwMode="auto">
          <a:xfrm>
            <a:off x="25146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3" name="Line 11"/>
          <p:cNvSpPr>
            <a:spLocks noChangeShapeType="1"/>
          </p:cNvSpPr>
          <p:nvPr/>
        </p:nvSpPr>
        <p:spPr bwMode="auto">
          <a:xfrm>
            <a:off x="5105400" y="5715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4" name="Line 12"/>
          <p:cNvSpPr>
            <a:spLocks noChangeShapeType="1"/>
          </p:cNvSpPr>
          <p:nvPr/>
        </p:nvSpPr>
        <p:spPr bwMode="auto">
          <a:xfrm>
            <a:off x="5105400" y="6096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5" name="Line 13"/>
          <p:cNvSpPr>
            <a:spLocks noChangeShapeType="1"/>
          </p:cNvSpPr>
          <p:nvPr/>
        </p:nvSpPr>
        <p:spPr bwMode="auto">
          <a:xfrm>
            <a:off x="5181600" y="64770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6" name="Line 14"/>
          <p:cNvSpPr>
            <a:spLocks noChangeShapeType="1"/>
          </p:cNvSpPr>
          <p:nvPr/>
        </p:nvSpPr>
        <p:spPr bwMode="auto">
          <a:xfrm>
            <a:off x="52578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7" name="Line 15"/>
          <p:cNvSpPr>
            <a:spLocks noChangeShapeType="1"/>
          </p:cNvSpPr>
          <p:nvPr/>
        </p:nvSpPr>
        <p:spPr bwMode="auto">
          <a:xfrm>
            <a:off x="57150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8" name="Line 16"/>
          <p:cNvSpPr>
            <a:spLocks noChangeShapeType="1"/>
          </p:cNvSpPr>
          <p:nvPr/>
        </p:nvSpPr>
        <p:spPr bwMode="auto">
          <a:xfrm>
            <a:off x="61722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49" name="Line 17"/>
          <p:cNvSpPr>
            <a:spLocks noChangeShapeType="1"/>
          </p:cNvSpPr>
          <p:nvPr/>
        </p:nvSpPr>
        <p:spPr bwMode="auto">
          <a:xfrm>
            <a:off x="6629400" y="54864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50" name="Freeform 18"/>
          <p:cNvSpPr>
            <a:spLocks/>
          </p:cNvSpPr>
          <p:nvPr/>
        </p:nvSpPr>
        <p:spPr bwMode="auto">
          <a:xfrm>
            <a:off x="1828800" y="5689600"/>
            <a:ext cx="3886200" cy="558800"/>
          </a:xfrm>
          <a:custGeom>
            <a:avLst/>
            <a:gdLst>
              <a:gd name="T0" fmla="*/ 0 w 2448"/>
              <a:gd name="T1" fmla="*/ 352 h 352"/>
              <a:gd name="T2" fmla="*/ 720 w 2448"/>
              <a:gd name="T3" fmla="*/ 16 h 352"/>
              <a:gd name="T4" fmla="*/ 2448 w 2448"/>
              <a:gd name="T5" fmla="*/ 25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48" h="352">
                <a:moveTo>
                  <a:pt x="0" y="352"/>
                </a:moveTo>
                <a:cubicBezTo>
                  <a:pt x="156" y="192"/>
                  <a:pt x="312" y="32"/>
                  <a:pt x="720" y="16"/>
                </a:cubicBezTo>
                <a:cubicBezTo>
                  <a:pt x="1128" y="0"/>
                  <a:pt x="2168" y="216"/>
                  <a:pt x="2448" y="25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51" name="Oval 19"/>
          <p:cNvSpPr>
            <a:spLocks noChangeArrowheads="1"/>
          </p:cNvSpPr>
          <p:nvPr/>
        </p:nvSpPr>
        <p:spPr bwMode="auto">
          <a:xfrm>
            <a:off x="1752600" y="6245225"/>
            <a:ext cx="79375" cy="793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52" name="Oval 20"/>
          <p:cNvSpPr>
            <a:spLocks noChangeArrowheads="1"/>
          </p:cNvSpPr>
          <p:nvPr/>
        </p:nvSpPr>
        <p:spPr bwMode="auto">
          <a:xfrm>
            <a:off x="5678488" y="6056313"/>
            <a:ext cx="79375" cy="793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53" name="Text Box 21"/>
          <p:cNvSpPr txBox="1">
            <a:spLocks noChangeArrowheads="1"/>
          </p:cNvSpPr>
          <p:nvPr/>
        </p:nvSpPr>
        <p:spPr bwMode="auto">
          <a:xfrm>
            <a:off x="2819400" y="6172200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zh-CN" altLang="zh-CN" sz="1400">
              <a:latin typeface="Times New Roman" panose="02020603050405020304" pitchFamily="18" charset="0"/>
            </a:endParaRPr>
          </a:p>
        </p:txBody>
      </p:sp>
      <p:graphicFrame>
        <p:nvGraphicFramePr>
          <p:cNvPr id="223254" name="Object 22"/>
          <p:cNvGraphicFramePr>
            <a:graphicFrameLocks noChangeAspect="1"/>
          </p:cNvGraphicFramePr>
          <p:nvPr/>
        </p:nvGraphicFramePr>
        <p:xfrm>
          <a:off x="2611438" y="6035675"/>
          <a:ext cx="9699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Equation" r:id="rId3" imgW="558720" imgH="203040" progId="Equation.3">
                  <p:embed/>
                </p:oleObj>
              </mc:Choice>
              <mc:Fallback>
                <p:oleObj name="Equation" r:id="rId3" imgW="558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6035675"/>
                        <a:ext cx="9699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5" name="Object 23"/>
          <p:cNvGraphicFramePr>
            <a:graphicFrameLocks noChangeAspect="1"/>
          </p:cNvGraphicFramePr>
          <p:nvPr/>
        </p:nvGraphicFramePr>
        <p:xfrm>
          <a:off x="6945313" y="5943600"/>
          <a:ext cx="8159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Equation" r:id="rId5" imgW="469800" imgH="203040" progId="Equation.3">
                  <p:embed/>
                </p:oleObj>
              </mc:Choice>
              <mc:Fallback>
                <p:oleObj name="Equation" r:id="rId5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313" y="5943600"/>
                        <a:ext cx="8159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6" name="Object 24"/>
          <p:cNvGraphicFramePr>
            <a:graphicFrameLocks noChangeAspect="1"/>
          </p:cNvGraphicFramePr>
          <p:nvPr/>
        </p:nvGraphicFramePr>
        <p:xfrm>
          <a:off x="1733550" y="5127625"/>
          <a:ext cx="2651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Equation" r:id="rId7" imgW="152280" imgH="177480" progId="Equation.3">
                  <p:embed/>
                </p:oleObj>
              </mc:Choice>
              <mc:Fallback>
                <p:oleObj name="Equation" r:id="rId7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5127625"/>
                        <a:ext cx="265113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7" name="Object 25"/>
          <p:cNvGraphicFramePr>
            <a:graphicFrameLocks noChangeAspect="1"/>
          </p:cNvGraphicFramePr>
          <p:nvPr/>
        </p:nvGraphicFramePr>
        <p:xfrm>
          <a:off x="485775" y="5907088"/>
          <a:ext cx="2873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Equation" r:id="rId9" imgW="164880" imgH="203040" progId="Equation.3">
                  <p:embed/>
                </p:oleObj>
              </mc:Choice>
              <mc:Fallback>
                <p:oleObj name="Equation" r:id="rId9" imgW="164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" y="5907088"/>
                        <a:ext cx="2873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8" name="Object 26"/>
          <p:cNvGraphicFramePr>
            <a:graphicFrameLocks noChangeAspect="1"/>
          </p:cNvGraphicFramePr>
          <p:nvPr/>
        </p:nvGraphicFramePr>
        <p:xfrm>
          <a:off x="5813425" y="5138738"/>
          <a:ext cx="220663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3425" y="5138738"/>
                        <a:ext cx="220663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59" name="Object 27"/>
          <p:cNvGraphicFramePr>
            <a:graphicFrameLocks noChangeAspect="1"/>
          </p:cNvGraphicFramePr>
          <p:nvPr/>
        </p:nvGraphicFramePr>
        <p:xfrm>
          <a:off x="4710113" y="6027738"/>
          <a:ext cx="242887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Equation" r:id="rId13" imgW="139680" imgH="164880" progId="Equation.3">
                  <p:embed/>
                </p:oleObj>
              </mc:Choice>
              <mc:Fallback>
                <p:oleObj name="Equation" r:id="rId1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0113" y="6027738"/>
                        <a:ext cx="242887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60" name="Line 28"/>
          <p:cNvSpPr>
            <a:spLocks noChangeShapeType="1"/>
          </p:cNvSpPr>
          <p:nvPr/>
        </p:nvSpPr>
        <p:spPr bwMode="auto">
          <a:xfrm>
            <a:off x="1600200" y="6096000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61" name="Line 29"/>
          <p:cNvSpPr>
            <a:spLocks noChangeShapeType="1"/>
          </p:cNvSpPr>
          <p:nvPr/>
        </p:nvSpPr>
        <p:spPr bwMode="auto">
          <a:xfrm flipV="1">
            <a:off x="1600200" y="6324600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62" name="Line 30"/>
          <p:cNvSpPr>
            <a:spLocks noChangeShapeType="1"/>
          </p:cNvSpPr>
          <p:nvPr/>
        </p:nvSpPr>
        <p:spPr bwMode="auto">
          <a:xfrm flipH="1" flipV="1">
            <a:off x="1828800" y="6324600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3263" name="Line 31"/>
          <p:cNvSpPr>
            <a:spLocks noChangeShapeType="1"/>
          </p:cNvSpPr>
          <p:nvPr/>
        </p:nvSpPr>
        <p:spPr bwMode="auto">
          <a:xfrm flipH="1">
            <a:off x="1828800" y="6096000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60648"/>
            <a:ext cx="8162925" cy="7620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Pixel-filling Interpolation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8.2.1</a:t>
            </a: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Nearest Interpolation (zero-order)</a:t>
            </a:r>
          </a:p>
          <a:p>
            <a:pPr lvl="1"/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gray level of the output pixel is taken to be that of the input pixel nearest the location to which the output pixel maps.</a:t>
            </a:r>
          </a:p>
          <a:p>
            <a:pPr lvl="1"/>
            <a:r>
              <a:rPr lang="en-US" altLang="zh-CN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Characteristics of the nearest neighbor interpolation </a:t>
            </a:r>
          </a:p>
          <a:p>
            <a:pPr lvl="2"/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Computationally simple</a:t>
            </a:r>
          </a:p>
          <a:p>
            <a:pPr lvl="2"/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Sometimes produce artifacts</a:t>
            </a:r>
          </a:p>
        </p:txBody>
      </p:sp>
    </p:spTree>
    <p:extLst>
      <p:ext uri="{BB962C8B-B14F-4D97-AF65-F5344CB8AC3E}">
        <p14:creationId xmlns:p14="http://schemas.microsoft.com/office/powerpoint/2010/main" val="2054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 lvl="1" indent="0">
              <a:buNone/>
            </a:pPr>
            <a:r>
              <a:rPr lang="en-US" altLang="zh-CN" sz="2800" dirty="0">
                <a:solidFill>
                  <a:srgbClr val="FF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8.2.2  Bilinear Interpolation (first-order)</a:t>
            </a:r>
            <a:endParaRPr lang="en-US" altLang="zh-CN" sz="2800" dirty="0" smtClean="0">
              <a:solidFill>
                <a:srgbClr val="FF00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For 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 function           of two variables, given its values at four vertices of the unit square           ,           ,           and           , we desire to determine the value of             at an arbitrary point inside the square. This can be done by a hyperbolic paraboloid defined by the bilinear equation</a:t>
            </a:r>
          </a:p>
        </p:txBody>
      </p:sp>
      <p:graphicFrame>
        <p:nvGraphicFramePr>
          <p:cNvPr id="2252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441358"/>
              </p:ext>
            </p:extLst>
          </p:nvPr>
        </p:nvGraphicFramePr>
        <p:xfrm>
          <a:off x="3347864" y="1769269"/>
          <a:ext cx="8382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Equation" r:id="rId3" imgW="482400" imgH="203040" progId="Equation.3">
                  <p:embed/>
                </p:oleObj>
              </mc:Choice>
              <mc:Fallback>
                <p:oleObj name="Equation" r:id="rId3" imgW="482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1769269"/>
                        <a:ext cx="83820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350321"/>
              </p:ext>
            </p:extLst>
          </p:nvPr>
        </p:nvGraphicFramePr>
        <p:xfrm>
          <a:off x="1547664" y="2744924"/>
          <a:ext cx="100171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" name="Equation" r:id="rId5" imgW="419040" imgH="203040" progId="Equation.3">
                  <p:embed/>
                </p:oleObj>
              </mc:Choice>
              <mc:Fallback>
                <p:oleObj name="Equation" r:id="rId5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744924"/>
                        <a:ext cx="100171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355978"/>
              </p:ext>
            </p:extLst>
          </p:nvPr>
        </p:nvGraphicFramePr>
        <p:xfrm>
          <a:off x="7884368" y="2262267"/>
          <a:ext cx="9255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" name="Equation" r:id="rId7" imgW="419040" imgH="203040" progId="Equation.3">
                  <p:embed/>
                </p:oleObj>
              </mc:Choice>
              <mc:Fallback>
                <p:oleObj name="Equation" r:id="rId7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4368" y="2262267"/>
                        <a:ext cx="925513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592157"/>
              </p:ext>
            </p:extLst>
          </p:nvPr>
        </p:nvGraphicFramePr>
        <p:xfrm>
          <a:off x="6948264" y="2282825"/>
          <a:ext cx="7715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7" name="Equation" r:id="rId9" imgW="444240" imgH="203040" progId="Equation.3">
                  <p:embed/>
                </p:oleObj>
              </mc:Choice>
              <mc:Fallback>
                <p:oleObj name="Equation" r:id="rId9" imgW="444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2282825"/>
                        <a:ext cx="77152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520259"/>
              </p:ext>
            </p:extLst>
          </p:nvPr>
        </p:nvGraphicFramePr>
        <p:xfrm>
          <a:off x="3021012" y="2765340"/>
          <a:ext cx="90328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8" name="Equation" r:id="rId11" imgW="393480" imgH="203040" progId="Equation.3">
                  <p:embed/>
                </p:oleObj>
              </mc:Choice>
              <mc:Fallback>
                <p:oleObj name="Equation" r:id="rId11" imgW="39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012" y="2765340"/>
                        <a:ext cx="90328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473489"/>
              </p:ext>
            </p:extLst>
          </p:nvPr>
        </p:nvGraphicFramePr>
        <p:xfrm>
          <a:off x="1831351" y="3220757"/>
          <a:ext cx="8382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" name="Equation" r:id="rId13" imgW="482400" imgH="203040" progId="Equation.3">
                  <p:embed/>
                </p:oleObj>
              </mc:Choice>
              <mc:Fallback>
                <p:oleObj name="Equation" r:id="rId13" imgW="482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351" y="3220757"/>
                        <a:ext cx="83820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28860"/>
              </p:ext>
            </p:extLst>
          </p:nvPr>
        </p:nvGraphicFramePr>
        <p:xfrm>
          <a:off x="2123450" y="4797152"/>
          <a:ext cx="44211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" name="Equation" r:id="rId14" imgW="1638000" imgH="203040" progId="Equation.3">
                  <p:embed/>
                </p:oleObj>
              </mc:Choice>
              <mc:Fallback>
                <p:oleObj name="Equation" r:id="rId14" imgW="1638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450" y="4797152"/>
                        <a:ext cx="44211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3834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four coefficients </a:t>
            </a:r>
            <a:r>
              <a:rPr lang="en-US" altLang="zh-CN" i="1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a,b,c,d</a:t>
            </a:r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can be determined by solving four linear equations.</a:t>
            </a:r>
          </a:p>
          <a:p>
            <a:endParaRPr lang="en-US" altLang="zh-CN" dirty="0"/>
          </a:p>
        </p:txBody>
      </p:sp>
      <p:graphicFrame>
        <p:nvGraphicFramePr>
          <p:cNvPr id="2263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801676"/>
              </p:ext>
            </p:extLst>
          </p:nvPr>
        </p:nvGraphicFramePr>
        <p:xfrm>
          <a:off x="2159732" y="2600908"/>
          <a:ext cx="3876591" cy="212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3" imgW="1346040" imgH="914400" progId="Equation.3">
                  <p:embed/>
                </p:oleObj>
              </mc:Choice>
              <mc:Fallback>
                <p:oleObj name="Equation" r:id="rId3" imgW="134604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732" y="2600908"/>
                        <a:ext cx="3876591" cy="21242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28929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Another way to determine coefficients</a:t>
            </a:r>
          </a:p>
          <a:p>
            <a:pPr lvl="1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First linearly interpolate between the upper two points            and </a:t>
            </a:r>
          </a:p>
          <a:p>
            <a:pPr lvl="1"/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/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lvl="1"/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Second, interpolate between the two lower points            and  </a:t>
            </a:r>
          </a:p>
        </p:txBody>
      </p:sp>
      <p:graphicFrame>
        <p:nvGraphicFramePr>
          <p:cNvPr id="2273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602516"/>
              </p:ext>
            </p:extLst>
          </p:nvPr>
        </p:nvGraphicFramePr>
        <p:xfrm>
          <a:off x="2303748" y="2168323"/>
          <a:ext cx="9826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0" name="Equation" r:id="rId3" imgW="444240" imgH="203040" progId="Equation.3">
                  <p:embed/>
                </p:oleObj>
              </mc:Choice>
              <mc:Fallback>
                <p:oleObj name="Equation" r:id="rId3" imgW="444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748" y="2168323"/>
                        <a:ext cx="9826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464038"/>
              </p:ext>
            </p:extLst>
          </p:nvPr>
        </p:nvGraphicFramePr>
        <p:xfrm>
          <a:off x="3923928" y="2161622"/>
          <a:ext cx="92551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1" name="Equation" r:id="rId5" imgW="419040" imgH="203040" progId="Equation.3">
                  <p:embed/>
                </p:oleObj>
              </mc:Choice>
              <mc:Fallback>
                <p:oleObj name="Equation" r:id="rId5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2161622"/>
                        <a:ext cx="92551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811777"/>
              </p:ext>
            </p:extLst>
          </p:nvPr>
        </p:nvGraphicFramePr>
        <p:xfrm>
          <a:off x="1641896" y="2776000"/>
          <a:ext cx="5489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2" name="Equation" r:id="rId7" imgW="2209680" imgH="203040" progId="Equation.3">
                  <p:embed/>
                </p:oleObj>
              </mc:Choice>
              <mc:Fallback>
                <p:oleObj name="Equation" r:id="rId7" imgW="2209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896" y="2776000"/>
                        <a:ext cx="5489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742893"/>
              </p:ext>
            </p:extLst>
          </p:nvPr>
        </p:nvGraphicFramePr>
        <p:xfrm>
          <a:off x="8108951" y="3604366"/>
          <a:ext cx="92551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3" name="Equation" r:id="rId9" imgW="419040" imgH="203040" progId="Equation.3">
                  <p:embed/>
                </p:oleObj>
              </mc:Choice>
              <mc:Fallback>
                <p:oleObj name="Equation" r:id="rId9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8951" y="3604366"/>
                        <a:ext cx="92551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572391"/>
              </p:ext>
            </p:extLst>
          </p:nvPr>
        </p:nvGraphicFramePr>
        <p:xfrm>
          <a:off x="2159732" y="3969491"/>
          <a:ext cx="8715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4" name="Equation" r:id="rId11" imgW="393480" imgH="203040" progId="Equation.3">
                  <p:embed/>
                </p:oleObj>
              </mc:Choice>
              <mc:Fallback>
                <p:oleObj name="Equation" r:id="rId11" imgW="39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732" y="3969491"/>
                        <a:ext cx="87153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863385"/>
              </p:ext>
            </p:extLst>
          </p:nvPr>
        </p:nvGraphicFramePr>
        <p:xfrm>
          <a:off x="1845408" y="4689140"/>
          <a:ext cx="52371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5" name="Equation" r:id="rId13" imgW="2108160" imgH="203040" progId="Equation.3">
                  <p:embed/>
                </p:oleObj>
              </mc:Choice>
              <mc:Fallback>
                <p:oleObj name="Equation" r:id="rId13" imgW="2108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5408" y="4689140"/>
                        <a:ext cx="52371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05839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Finally, linearly interpolate vertically</a:t>
            </a:r>
          </a:p>
          <a:p>
            <a:pPr>
              <a:lnSpc>
                <a:spcPct val="90000"/>
              </a:lnSpc>
            </a:pPr>
            <a:endParaRPr lang="en-US" altLang="zh-CN" sz="28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Substituting the first two equations into the third produces</a:t>
            </a:r>
          </a:p>
          <a:p>
            <a:pPr>
              <a:lnSpc>
                <a:spcPct val="90000"/>
              </a:lnSpc>
            </a:pPr>
            <a:endParaRPr lang="en-US" altLang="zh-CN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</a:t>
            </a:r>
            <a:endParaRPr lang="en-US" altLang="zh-CN" sz="2800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 This agrees with the result of the first method.</a:t>
            </a:r>
          </a:p>
        </p:txBody>
      </p:sp>
      <p:graphicFrame>
        <p:nvGraphicFramePr>
          <p:cNvPr id="2283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114720"/>
              </p:ext>
            </p:extLst>
          </p:nvPr>
        </p:nvGraphicFramePr>
        <p:xfrm>
          <a:off x="1691680" y="1808820"/>
          <a:ext cx="56483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3" imgW="2273040" imgH="203040" progId="Equation.3">
                  <p:embed/>
                </p:oleObj>
              </mc:Choice>
              <mc:Fallback>
                <p:oleObj name="Equation" r:id="rId3" imgW="2273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808820"/>
                        <a:ext cx="56483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006658"/>
              </p:ext>
            </p:extLst>
          </p:nvPr>
        </p:nvGraphicFramePr>
        <p:xfrm>
          <a:off x="1293018" y="3660946"/>
          <a:ext cx="7319963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公式" r:id="rId5" imgW="2946240" imgH="431640" progId="Equation.3">
                  <p:embed/>
                </p:oleObj>
              </mc:Choice>
              <mc:Fallback>
                <p:oleObj name="公式" r:id="rId5" imgW="29462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018" y="3660946"/>
                        <a:ext cx="7319963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1955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361950"/>
            <a:ext cx="8162925" cy="762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Bilinear </a:t>
            </a:r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Interpolation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zh-CN" dirty="0"/>
          </a:p>
        </p:txBody>
      </p:sp>
      <p:sp>
        <p:nvSpPr>
          <p:cNvPr id="229380" name="Line 4"/>
          <p:cNvSpPr>
            <a:spLocks noChangeShapeType="1"/>
          </p:cNvSpPr>
          <p:nvPr/>
        </p:nvSpPr>
        <p:spPr bwMode="auto">
          <a:xfrm flipV="1">
            <a:off x="2667000" y="4267200"/>
            <a:ext cx="2286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81" name="Line 5"/>
          <p:cNvSpPr>
            <a:spLocks noChangeShapeType="1"/>
          </p:cNvSpPr>
          <p:nvPr/>
        </p:nvSpPr>
        <p:spPr bwMode="auto">
          <a:xfrm>
            <a:off x="2667000" y="4648200"/>
            <a:ext cx="251460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82" name="Line 6"/>
          <p:cNvSpPr>
            <a:spLocks noChangeShapeType="1"/>
          </p:cNvSpPr>
          <p:nvPr/>
        </p:nvSpPr>
        <p:spPr bwMode="auto">
          <a:xfrm flipV="1">
            <a:off x="4876800" y="5638800"/>
            <a:ext cx="16764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83" name="Line 7"/>
          <p:cNvSpPr>
            <a:spLocks noChangeShapeType="1"/>
          </p:cNvSpPr>
          <p:nvPr/>
        </p:nvSpPr>
        <p:spPr bwMode="auto">
          <a:xfrm flipH="1" flipV="1">
            <a:off x="4572000" y="4343400"/>
            <a:ext cx="1981200" cy="1295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84" name="Line 8"/>
          <p:cNvSpPr>
            <a:spLocks noChangeShapeType="1"/>
          </p:cNvSpPr>
          <p:nvPr/>
        </p:nvSpPr>
        <p:spPr bwMode="auto">
          <a:xfrm flipV="1">
            <a:off x="2895600" y="3657600"/>
            <a:ext cx="0" cy="1143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85" name="Line 9"/>
          <p:cNvSpPr>
            <a:spLocks noChangeShapeType="1"/>
          </p:cNvSpPr>
          <p:nvPr/>
        </p:nvSpPr>
        <p:spPr bwMode="auto">
          <a:xfrm flipV="1">
            <a:off x="4572000" y="2514600"/>
            <a:ext cx="0" cy="1828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86" name="Line 10"/>
          <p:cNvSpPr>
            <a:spLocks noChangeShapeType="1"/>
          </p:cNvSpPr>
          <p:nvPr/>
        </p:nvSpPr>
        <p:spPr bwMode="auto">
          <a:xfrm flipV="1">
            <a:off x="4876800" y="5562600"/>
            <a:ext cx="0" cy="533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87" name="Line 11"/>
          <p:cNvSpPr>
            <a:spLocks noChangeShapeType="1"/>
          </p:cNvSpPr>
          <p:nvPr/>
        </p:nvSpPr>
        <p:spPr bwMode="auto">
          <a:xfrm flipV="1">
            <a:off x="6553200" y="3505200"/>
            <a:ext cx="0" cy="2133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88" name="Line 12"/>
          <p:cNvSpPr>
            <a:spLocks noChangeShapeType="1"/>
          </p:cNvSpPr>
          <p:nvPr/>
        </p:nvSpPr>
        <p:spPr bwMode="auto">
          <a:xfrm flipV="1">
            <a:off x="2895600" y="2514600"/>
            <a:ext cx="16764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89" name="Line 13"/>
          <p:cNvSpPr>
            <a:spLocks noChangeShapeType="1"/>
          </p:cNvSpPr>
          <p:nvPr/>
        </p:nvSpPr>
        <p:spPr bwMode="auto">
          <a:xfrm flipV="1">
            <a:off x="4876800" y="3505200"/>
            <a:ext cx="1676400" cy="2057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90" name="Line 14"/>
          <p:cNvSpPr>
            <a:spLocks noChangeShapeType="1"/>
          </p:cNvSpPr>
          <p:nvPr/>
        </p:nvSpPr>
        <p:spPr bwMode="auto">
          <a:xfrm>
            <a:off x="3810000" y="4572000"/>
            <a:ext cx="19812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91" name="Line 15"/>
          <p:cNvSpPr>
            <a:spLocks noChangeShapeType="1"/>
          </p:cNvSpPr>
          <p:nvPr/>
        </p:nvSpPr>
        <p:spPr bwMode="auto">
          <a:xfrm flipV="1">
            <a:off x="3810000" y="30480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92" name="Line 16"/>
          <p:cNvSpPr>
            <a:spLocks noChangeShapeType="1"/>
          </p:cNvSpPr>
          <p:nvPr/>
        </p:nvSpPr>
        <p:spPr bwMode="auto">
          <a:xfrm flipV="1">
            <a:off x="3505200" y="4953000"/>
            <a:ext cx="914400" cy="252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93" name="Line 17"/>
          <p:cNvSpPr>
            <a:spLocks noChangeShapeType="1"/>
          </p:cNvSpPr>
          <p:nvPr/>
        </p:nvSpPr>
        <p:spPr bwMode="auto">
          <a:xfrm flipV="1">
            <a:off x="5753100" y="4454525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94" name="Line 18"/>
          <p:cNvSpPr>
            <a:spLocks noChangeShapeType="1"/>
          </p:cNvSpPr>
          <p:nvPr/>
        </p:nvSpPr>
        <p:spPr bwMode="auto">
          <a:xfrm>
            <a:off x="3849688" y="3048000"/>
            <a:ext cx="190500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95" name="Line 19"/>
          <p:cNvSpPr>
            <a:spLocks noChangeShapeType="1"/>
          </p:cNvSpPr>
          <p:nvPr/>
        </p:nvSpPr>
        <p:spPr bwMode="auto">
          <a:xfrm flipV="1">
            <a:off x="4383088" y="3468688"/>
            <a:ext cx="0" cy="1482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9396" name="Oval 20"/>
          <p:cNvSpPr>
            <a:spLocks noChangeArrowheads="1"/>
          </p:cNvSpPr>
          <p:nvPr/>
        </p:nvSpPr>
        <p:spPr bwMode="auto">
          <a:xfrm>
            <a:off x="2878138" y="4786313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9397" name="Oval 21"/>
          <p:cNvSpPr>
            <a:spLocks noChangeArrowheads="1"/>
          </p:cNvSpPr>
          <p:nvPr/>
        </p:nvSpPr>
        <p:spPr bwMode="auto">
          <a:xfrm>
            <a:off x="4821238" y="6073775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9398" name="Oval 22"/>
          <p:cNvSpPr>
            <a:spLocks noChangeArrowheads="1"/>
          </p:cNvSpPr>
          <p:nvPr/>
        </p:nvSpPr>
        <p:spPr bwMode="auto">
          <a:xfrm>
            <a:off x="3795713" y="4533900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9399" name="Oval 23"/>
          <p:cNvSpPr>
            <a:spLocks noChangeArrowheads="1"/>
          </p:cNvSpPr>
          <p:nvPr/>
        </p:nvSpPr>
        <p:spPr bwMode="auto">
          <a:xfrm>
            <a:off x="4365625" y="4933950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9400" name="Oval 24"/>
          <p:cNvSpPr>
            <a:spLocks noChangeArrowheads="1"/>
          </p:cNvSpPr>
          <p:nvPr/>
        </p:nvSpPr>
        <p:spPr bwMode="auto">
          <a:xfrm>
            <a:off x="4357688" y="3435350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9401" name="Oval 25"/>
          <p:cNvSpPr>
            <a:spLocks noChangeArrowheads="1"/>
          </p:cNvSpPr>
          <p:nvPr/>
        </p:nvSpPr>
        <p:spPr bwMode="auto">
          <a:xfrm>
            <a:off x="5737225" y="5813425"/>
            <a:ext cx="53975" cy="53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9402" name="Object 26"/>
          <p:cNvGraphicFramePr>
            <a:graphicFrameLocks noChangeAspect="1"/>
          </p:cNvGraphicFramePr>
          <p:nvPr/>
        </p:nvGraphicFramePr>
        <p:xfrm>
          <a:off x="2133600" y="3521075"/>
          <a:ext cx="76200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0" name="Equation" r:id="rId3" imgW="444240" imgH="203040" progId="Equation.3">
                  <p:embed/>
                </p:oleObj>
              </mc:Choice>
              <mc:Fallback>
                <p:oleObj name="Equation" r:id="rId3" imgW="444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521075"/>
                        <a:ext cx="76200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3" name="Object 27"/>
          <p:cNvGraphicFramePr>
            <a:graphicFrameLocks noChangeAspect="1"/>
          </p:cNvGraphicFramePr>
          <p:nvPr/>
        </p:nvGraphicFramePr>
        <p:xfrm>
          <a:off x="4614863" y="2362200"/>
          <a:ext cx="7191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1" name="Equation" r:id="rId5" imgW="419040" imgH="203040" progId="Equation.3">
                  <p:embed/>
                </p:oleObj>
              </mc:Choice>
              <mc:Fallback>
                <p:oleObj name="Equation" r:id="rId5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63" y="2362200"/>
                        <a:ext cx="71913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4" name="Object 28"/>
          <p:cNvGraphicFramePr>
            <a:graphicFrameLocks noChangeAspect="1"/>
          </p:cNvGraphicFramePr>
          <p:nvPr/>
        </p:nvGraphicFramePr>
        <p:xfrm>
          <a:off x="4191000" y="5426075"/>
          <a:ext cx="7175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" name="Equation" r:id="rId7" imgW="419040" imgH="203040" progId="Equation.3">
                  <p:embed/>
                </p:oleObj>
              </mc:Choice>
              <mc:Fallback>
                <p:oleObj name="Equation" r:id="rId7" imgW="4190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426075"/>
                        <a:ext cx="7175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5" name="Object 29"/>
          <p:cNvGraphicFramePr>
            <a:graphicFrameLocks noChangeAspect="1"/>
          </p:cNvGraphicFramePr>
          <p:nvPr/>
        </p:nvGraphicFramePr>
        <p:xfrm>
          <a:off x="6672263" y="3429000"/>
          <a:ext cx="67468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3" name="Equation" r:id="rId9" imgW="393480" imgH="203040" progId="Equation.3">
                  <p:embed/>
                </p:oleObj>
              </mc:Choice>
              <mc:Fallback>
                <p:oleObj name="Equation" r:id="rId9" imgW="39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3429000"/>
                        <a:ext cx="67468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6" name="Object 30"/>
          <p:cNvGraphicFramePr>
            <a:graphicFrameLocks noChangeAspect="1"/>
          </p:cNvGraphicFramePr>
          <p:nvPr/>
        </p:nvGraphicFramePr>
        <p:xfrm>
          <a:off x="2667000" y="4892675"/>
          <a:ext cx="446088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" name="Equation" r:id="rId11" imgW="342720" imgH="203040" progId="Equation.3">
                  <p:embed/>
                </p:oleObj>
              </mc:Choice>
              <mc:Fallback>
                <p:oleObj name="Equation" r:id="rId11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892675"/>
                        <a:ext cx="446088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7" name="Object 31"/>
          <p:cNvGraphicFramePr>
            <a:graphicFrameLocks noChangeAspect="1"/>
          </p:cNvGraphicFramePr>
          <p:nvPr/>
        </p:nvGraphicFramePr>
        <p:xfrm>
          <a:off x="4419600" y="6035675"/>
          <a:ext cx="4572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" name="Equation" r:id="rId13" imgW="317160" imgH="203040" progId="Equation.3">
                  <p:embed/>
                </p:oleObj>
              </mc:Choice>
              <mc:Fallback>
                <p:oleObj name="Equation" r:id="rId13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6035675"/>
                        <a:ext cx="457200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8" name="Object 32"/>
          <p:cNvGraphicFramePr>
            <a:graphicFrameLocks noChangeAspect="1"/>
          </p:cNvGraphicFramePr>
          <p:nvPr/>
        </p:nvGraphicFramePr>
        <p:xfrm>
          <a:off x="6605588" y="5572125"/>
          <a:ext cx="363537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6" name="Equation" r:id="rId15" imgW="279360" imgH="203040" progId="Equation.3">
                  <p:embed/>
                </p:oleObj>
              </mc:Choice>
              <mc:Fallback>
                <p:oleObj name="Equation" r:id="rId15" imgW="279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5588" y="5572125"/>
                        <a:ext cx="363537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9" name="Object 33"/>
          <p:cNvGraphicFramePr>
            <a:graphicFrameLocks noChangeAspect="1"/>
          </p:cNvGraphicFramePr>
          <p:nvPr/>
        </p:nvGraphicFramePr>
        <p:xfrm>
          <a:off x="4598988" y="4124325"/>
          <a:ext cx="41275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7" name="Equation" r:id="rId17" imgW="317160" imgH="203040" progId="Equation.3">
                  <p:embed/>
                </p:oleObj>
              </mc:Choice>
              <mc:Fallback>
                <p:oleObj name="Equation" r:id="rId17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8988" y="4124325"/>
                        <a:ext cx="412750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10" name="Object 34"/>
          <p:cNvGraphicFramePr>
            <a:graphicFrameLocks noChangeAspect="1"/>
          </p:cNvGraphicFramePr>
          <p:nvPr/>
        </p:nvGraphicFramePr>
        <p:xfrm>
          <a:off x="3352800" y="4429125"/>
          <a:ext cx="446088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8" name="Equation" r:id="rId19" imgW="342720" imgH="203040" progId="Equation.3">
                  <p:embed/>
                </p:oleObj>
              </mc:Choice>
              <mc:Fallback>
                <p:oleObj name="Equation" r:id="rId19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429125"/>
                        <a:ext cx="446088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11" name="Object 35"/>
          <p:cNvGraphicFramePr>
            <a:graphicFrameLocks noChangeAspect="1"/>
          </p:cNvGraphicFramePr>
          <p:nvPr/>
        </p:nvGraphicFramePr>
        <p:xfrm>
          <a:off x="3119438" y="5191125"/>
          <a:ext cx="47942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9" name="Equation" r:id="rId21" imgW="368280" imgH="203040" progId="Equation.3">
                  <p:embed/>
                </p:oleObj>
              </mc:Choice>
              <mc:Fallback>
                <p:oleObj name="Equation" r:id="rId21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38" y="5191125"/>
                        <a:ext cx="479425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12" name="Object 36"/>
          <p:cNvGraphicFramePr>
            <a:graphicFrameLocks noChangeAspect="1"/>
          </p:cNvGraphicFramePr>
          <p:nvPr/>
        </p:nvGraphicFramePr>
        <p:xfrm>
          <a:off x="5741988" y="5876925"/>
          <a:ext cx="41275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0" name="Equation" r:id="rId23" imgW="317160" imgH="203040" progId="Equation.3">
                  <p:embed/>
                </p:oleObj>
              </mc:Choice>
              <mc:Fallback>
                <p:oleObj name="Equation" r:id="rId23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1988" y="5876925"/>
                        <a:ext cx="412750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13" name="Object 37"/>
          <p:cNvGraphicFramePr>
            <a:graphicFrameLocks noChangeAspect="1"/>
          </p:cNvGraphicFramePr>
          <p:nvPr/>
        </p:nvGraphicFramePr>
        <p:xfrm>
          <a:off x="4414838" y="4800600"/>
          <a:ext cx="47942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1" name="Equation" r:id="rId25" imgW="368280" imgH="203040" progId="Equation.3">
                  <p:embed/>
                </p:oleObj>
              </mc:Choice>
              <mc:Fallback>
                <p:oleObj name="Equation" r:id="rId25" imgW="368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38" y="4800600"/>
                        <a:ext cx="479425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52240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91580" y="246063"/>
            <a:ext cx="8162925" cy="762000"/>
          </a:xfrm>
        </p:spPr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 example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 lvl="1" indent="0">
              <a:lnSpc>
                <a:spcPct val="120000"/>
              </a:lnSpc>
              <a:buNone/>
            </a:pP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Suppose </a:t>
            </a:r>
            <a:r>
              <a:rPr lang="en-US" altLang="zh-CN" sz="2400" b="1" i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f(0,0)=2,f(1,0)=3,f(0,1)=1,f(1,1)=4</a:t>
            </a:r>
          </a:p>
          <a:p>
            <a:pPr marL="628650" lvl="1" indent="0">
              <a:lnSpc>
                <a:spcPct val="120000"/>
              </a:lnSpc>
              <a:buNone/>
            </a:pPr>
            <a:r>
              <a:rPr lang="en-US" altLang="zh-CN" sz="24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Then   </a:t>
            </a:r>
            <a:r>
              <a:rPr lang="en-US" altLang="zh-CN" sz="2400" b="1" i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f(</a:t>
            </a:r>
            <a:r>
              <a:rPr lang="en-US" altLang="zh-CN" sz="2400" b="1" i="1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x,y</a:t>
            </a:r>
            <a:r>
              <a:rPr lang="en-US" altLang="zh-CN" sz="2400" b="1" i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)=x-y+2xy+2</a:t>
            </a:r>
            <a:endParaRPr lang="en-US" altLang="zh-CN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2244725"/>
            <a:ext cx="5943600" cy="394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3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52388"/>
            <a:ext cx="8637588" cy="1431925"/>
          </a:xfrm>
        </p:spPr>
        <p:txBody>
          <a:bodyPr/>
          <a:lstStyle/>
          <a:p>
            <a:r>
              <a:rPr lang="en-US" altLang="zh-CN"/>
              <a:t>Comparison of Nearest and Bilinear Interpolations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30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07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6137" y="296652"/>
            <a:ext cx="8162925" cy="76200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Another example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 image of tiger</a:t>
            </a:r>
          </a:p>
        </p:txBody>
      </p:sp>
      <p:pic>
        <p:nvPicPr>
          <p:cNvPr id="288772" name="Picture 4" descr="ti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0" y="2276872"/>
            <a:ext cx="2632209" cy="32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中国发展论坛张杰校长报告070930">
  <a:themeElements>
    <a:clrScheme name="中国发展论坛张杰校长报告07093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中国发展论坛张杰校长报告070930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中国发展论坛张杰校长报告07093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国发展论坛张杰校长报告07093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中国发展论坛张杰校长报告07093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中国发展论坛张杰校长报告070930">
  <a:themeElements>
    <a:clrScheme name="1_中国发展论坛张杰校长报告07093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中国发展论坛张杰校长报告070930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1"/>
          </a:outerShdw>
        </a:effectLst>
      </a:spPr>
      <a:bodyPr vert="horz" wrap="square" lIns="91440" tIns="5400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5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1_中国发展论坛张杰校长报告07093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中国发展论坛张杰校长报告07093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中国发展论坛张杰校长报告07093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2801</TotalTime>
  <Pages>0</Pages>
  <Words>2070</Words>
  <Characters>0</Characters>
  <Application>Microsoft Office PowerPoint</Application>
  <DocSecurity>0</DocSecurity>
  <PresentationFormat>全屏显示(4:3)</PresentationFormat>
  <Lines>0</Lines>
  <Paragraphs>456</Paragraphs>
  <Slides>121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121</vt:i4>
      </vt:variant>
    </vt:vector>
  </HeadingPairs>
  <TitlesOfParts>
    <vt:vector size="136" baseType="lpstr">
      <vt:lpstr>Arial Unicode MS</vt:lpstr>
      <vt:lpstr>TimesNewRomanPSMT</vt:lpstr>
      <vt:lpstr>黑体</vt:lpstr>
      <vt:lpstr>宋体</vt:lpstr>
      <vt:lpstr>Arial</vt:lpstr>
      <vt:lpstr>Arial Black</vt:lpstr>
      <vt:lpstr>Cambria Math</vt:lpstr>
      <vt:lpstr>Symbol</vt:lpstr>
      <vt:lpstr>Times New Roman</vt:lpstr>
      <vt:lpstr>Wingdings</vt:lpstr>
      <vt:lpstr>中国发展论坛张杰校长报告070930</vt:lpstr>
      <vt:lpstr>1_中国发展论坛张杰校长报告070930</vt:lpstr>
      <vt:lpstr>Equation</vt:lpstr>
      <vt:lpstr>公式</vt:lpstr>
      <vt:lpstr>VISIO</vt:lpstr>
      <vt:lpstr>Chapter 5  Image Restoration and Reconstruction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Geometric Operations-Chapter 8 of Castleman DIP</vt:lpstr>
      <vt:lpstr>Examples</vt:lpstr>
      <vt:lpstr>8.1.1  The Spatial Transformation</vt:lpstr>
      <vt:lpstr>8.1.2  Gray-Level  Interpolation</vt:lpstr>
      <vt:lpstr>PowerPoint 演示文稿</vt:lpstr>
      <vt:lpstr>PowerPoint 演示文稿</vt:lpstr>
      <vt:lpstr>Pixel-filling Interpolation</vt:lpstr>
      <vt:lpstr>PowerPoint 演示文稿</vt:lpstr>
      <vt:lpstr>PowerPoint 演示文稿</vt:lpstr>
      <vt:lpstr>PowerPoint 演示文稿</vt:lpstr>
      <vt:lpstr>PowerPoint 演示文稿</vt:lpstr>
      <vt:lpstr>Bilinear Interpolation</vt:lpstr>
      <vt:lpstr>An example</vt:lpstr>
      <vt:lpstr>Comparison of Nearest and Bilinear Interpolations</vt:lpstr>
      <vt:lpstr>Another example</vt:lpstr>
      <vt:lpstr>  Enalrged image by 1.5  (Complex texture,visually no difference)</vt:lpstr>
      <vt:lpstr>Higher Order Interpolation</vt:lpstr>
      <vt:lpstr>8.3 The Spatial Transformation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8.3.2  General Transformation</vt:lpstr>
      <vt:lpstr>PowerPoint 演示文稿</vt:lpstr>
      <vt:lpstr>PowerPoint 演示文稿</vt:lpstr>
      <vt:lpstr>8.3 The Spatial Transformation</vt:lpstr>
      <vt:lpstr>8.3  The Spatial Transformation</vt:lpstr>
      <vt:lpstr>8.4 Applications of Geometric Operations</vt:lpstr>
      <vt:lpstr>8.4 Applications of Geometric Operations</vt:lpstr>
      <vt:lpstr>8.4 Applications of Geometric Operations</vt:lpstr>
      <vt:lpstr>8.4 Applications of Geometric Operations</vt:lpstr>
      <vt:lpstr>Spatial Transformation</vt:lpstr>
      <vt:lpstr>Spatial Transformation</vt:lpstr>
      <vt:lpstr>Morphing</vt:lpstr>
      <vt:lpstr>Morphing</vt:lpstr>
      <vt:lpstr>PowerPoint 演示文稿</vt:lpstr>
    </vt:vector>
  </TitlesOfParts>
  <Manager/>
  <Company>sjtu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加强研究型大学建设，提升高校国际竞争力  ——中国发展论坛上海交通大学校长的发言</dc:title>
  <dc:subject/>
  <dc:creator/>
  <cp:keywords/>
  <dc:description/>
  <cp:lastModifiedBy>ht-lu</cp:lastModifiedBy>
  <cp:revision>3084</cp:revision>
  <cp:lastPrinted>1601-01-01T00:00:00Z</cp:lastPrinted>
  <dcterms:created xsi:type="dcterms:W3CDTF">2007-10-04T06:04:40Z</dcterms:created>
  <dcterms:modified xsi:type="dcterms:W3CDTF">2016-11-23T01:40:01Z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2052-6.6.0.2699</vt:lpwstr>
  </property>
</Properties>
</file>